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46_682B6075.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Lst>
  <p:notesMasterIdLst>
    <p:notesMasterId r:id="rId53"/>
  </p:notesMasterIdLst>
  <p:sldIdLst>
    <p:sldId id="257" r:id="rId6"/>
    <p:sldId id="282" r:id="rId7"/>
    <p:sldId id="298" r:id="rId8"/>
    <p:sldId id="324" r:id="rId9"/>
    <p:sldId id="404" r:id="rId10"/>
    <p:sldId id="325" r:id="rId11"/>
    <p:sldId id="326" r:id="rId12"/>
    <p:sldId id="327" r:id="rId13"/>
    <p:sldId id="328" r:id="rId14"/>
    <p:sldId id="365" r:id="rId15"/>
    <p:sldId id="405" r:id="rId16"/>
    <p:sldId id="406" r:id="rId17"/>
    <p:sldId id="369" r:id="rId18"/>
    <p:sldId id="407" r:id="rId19"/>
    <p:sldId id="408" r:id="rId20"/>
    <p:sldId id="409" r:id="rId21"/>
    <p:sldId id="347" r:id="rId22"/>
    <p:sldId id="348" r:id="rId23"/>
    <p:sldId id="411" r:id="rId24"/>
    <p:sldId id="371" r:id="rId25"/>
    <p:sldId id="373" r:id="rId26"/>
    <p:sldId id="374" r:id="rId27"/>
    <p:sldId id="375" r:id="rId28"/>
    <p:sldId id="376" r:id="rId29"/>
    <p:sldId id="377" r:id="rId30"/>
    <p:sldId id="378" r:id="rId31"/>
    <p:sldId id="380" r:id="rId32"/>
    <p:sldId id="381" r:id="rId33"/>
    <p:sldId id="382" r:id="rId34"/>
    <p:sldId id="383" r:id="rId35"/>
    <p:sldId id="370" r:id="rId36"/>
    <p:sldId id="339" r:id="rId37"/>
    <p:sldId id="384" r:id="rId38"/>
    <p:sldId id="352" r:id="rId39"/>
    <p:sldId id="353" r:id="rId40"/>
    <p:sldId id="273" r:id="rId41"/>
    <p:sldId id="355" r:id="rId42"/>
    <p:sldId id="414" r:id="rId43"/>
    <p:sldId id="367" r:id="rId44"/>
    <p:sldId id="356" r:id="rId45"/>
    <p:sldId id="412" r:id="rId46"/>
    <p:sldId id="361" r:id="rId47"/>
    <p:sldId id="413" r:id="rId48"/>
    <p:sldId id="358" r:id="rId49"/>
    <p:sldId id="359" r:id="rId50"/>
    <p:sldId id="293" r:id="rId51"/>
    <p:sldId id="36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15D87E25-65ED-0EEF-4E75-819A0103E755}" name="Kelly Mcnabb" initials="KM" userId="S::kelly.mcnabb@cobbk12.org::a6e30d91-d54b-432b-96fe-ee6aba7fa81d" providerId="AD"/>
  <p188:author id="{C446002B-3858-E6D4-4E75-95361996F1F3}" name="Patty Dasilva" initials="PD" userId="S::patty.dasilva@cobbk12.org::fbcae18f-a427-44f8-b748-b76185667d70" providerId="AD"/>
  <p188:author id="{1F707975-E44F-EE8F-E1B4-F5479D2F8D9A}" name="Patty Dasilva" initials="" userId="S::Patty.Dasilva@cobbk12.org::fbcae18f-a427-44f8-b748-b76185667d70" providerId="AD"/>
  <p188:author id="{86A24BC1-56BA-FF87-442E-6F6D1892C7EE}" name="Lea Beshears" initials="LB" userId="S::Lea.Beshears@cobbk12.org::708fe4a6-17c0-4519-8a2b-eae031e68f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D88C0C-070D-D105-A504-C95B0CF3D8A6}" v="28" dt="2026-10-20T18:00:47.4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omments/modernComment_146_682B6075.xml><?xml version="1.0" encoding="utf-8"?>
<p188:cmLst xmlns:a="http://schemas.openxmlformats.org/drawingml/2006/main" xmlns:r="http://schemas.openxmlformats.org/officeDocument/2006/relationships" xmlns:p188="http://schemas.microsoft.com/office/powerpoint/2018/8/main">
  <p188:cm id="{715A4628-8864-4239-96D2-CBCF37B538E6}" authorId="{15D87E25-65ED-0EEF-4E75-819A0103E755}" status="resolved" created="2026-07-13T16:54:35.990" startDate="2026-07-13T16:54:35.990" dueDate="2026-07-13T16:54:35.990" assignedTo="{1F707975-E44F-EE8F-E1B4-F5479D2F8D9A}" complete="100000" title="@Patty Dasilva I don't think we should promote specific scheduling tools--please remove those examples.">
    <pc:sldMkLst xmlns:pc="http://schemas.microsoft.com/office/powerpoint/2013/main/command">
      <pc:docMk/>
      <pc:sldMk cId="1747673205" sldId="326"/>
    </pc:sldMkLst>
    <p188:txBody>
      <a:bodyPr/>
      <a:lstStyle/>
      <a:p>
        <a:r>
          <a:rPr lang="en-US"/>
          <a:t>[@Patty Dasilva] I don't think we should promote specific scheduling tools--please remove those examples.</a:t>
        </a:r>
      </a:p>
    </p188:txBody>
    <p188:extLst>
      <p:ext xmlns:p="http://schemas.openxmlformats.org/presentationml/2006/main" uri="{5BB2D875-25FF-4072-B9AC-8F64D62656EB}">
        <p228:taskDetails xmlns:p228="http://schemas.microsoft.com/office/powerpoint/2022/08/main">
          <p228:history>
            <p228:event time="2026-07-13T16:54:35.990" id="{8E520F33-095E-4627-9673-DFADE98413E5}">
              <p228:atrbtn authorId="{15D87E25-65ED-0EEF-4E75-819A0103E755}"/>
              <p228:anchr>
                <p228:comment id="{715A4628-8864-4239-96D2-CBCF37B538E6}"/>
              </p228:anchr>
              <p228:add/>
            </p228:event>
            <p228:event time="2026-07-13T16:54:35.990" id="{5825C6E4-EF79-49AC-82A3-25CBC92D37EE}">
              <p228:atrbtn authorId="{15D87E25-65ED-0EEF-4E75-819A0103E755}"/>
              <p228:anchr>
                <p228:comment id="{715A4628-8864-4239-96D2-CBCF37B538E6}"/>
              </p228:anchr>
              <p228:asgn authorId="{1F707975-E44F-EE8F-E1B4-F5479D2F8D9A}"/>
            </p228:event>
            <p228:event time="2026-07-13T16:54:35.990" id="{D78F8A69-48DE-4AC7-9C33-446CB05FD745}">
              <p228:atrbtn authorId="{15D87E25-65ED-0EEF-4E75-819A0103E755}"/>
              <p228:anchr>
                <p228:comment id="{715A4628-8864-4239-96D2-CBCF37B538E6}"/>
              </p228:anchr>
              <p228:title val="@Patty Dasilva I don't think we should promote specific scheduling tools--please remove those examples."/>
            </p228:event>
            <p228:event time="2026-07-13T16:54:35.990" id="{2BAF0137-93DB-4B3E-9FA3-1577B2F9D6E7}">
              <p228:atrbtn authorId="{15D87E25-65ED-0EEF-4E75-819A0103E755}"/>
              <p228:anchr>
                <p228:comment id="{715A4628-8864-4239-96D2-CBCF37B538E6}"/>
              </p228:anchr>
              <p228:date stDt="2026-07-13T16:54:35.990" endDt="2026-07-13T16:54:35.990"/>
            </p228:event>
            <p228:event time="2026-07-13T19:29:27.447" id="{504F9633-31BF-409E-A081-570C3673E4F4}">
              <p228:atrbtn authorId="{C446002B-3858-E6D4-4E75-95361996F1F3}"/>
              <p228:anchr>
                <p228:comment id="{00000000-0000-0000-0000-000000000000}"/>
              </p228:anchr>
              <p228:pcntCmplt val="100000"/>
            </p228:event>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AFBA3-F4E1-4231-AA9A-EB4DA38D9E61}" type="datetimeFigureOut">
              <a:rPr lang="en-US" smtClean="0"/>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E5EB4A-EF2B-4672-B427-5423E9535D36}" type="slidenum">
              <a:rPr lang="en-US" smtClean="0"/>
              <a:t>‹#›</a:t>
            </a:fld>
            <a:endParaRPr lang="en-US"/>
          </a:p>
        </p:txBody>
      </p:sp>
    </p:spTree>
    <p:extLst>
      <p:ext uri="{BB962C8B-B14F-4D97-AF65-F5344CB8AC3E}">
        <p14:creationId xmlns:p14="http://schemas.microsoft.com/office/powerpoint/2010/main" val="1195042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1</a:t>
            </a:fld>
            <a:endParaRPr lang="en-US"/>
          </a:p>
        </p:txBody>
      </p:sp>
    </p:spTree>
    <p:extLst>
      <p:ext uri="{BB962C8B-B14F-4D97-AF65-F5344CB8AC3E}">
        <p14:creationId xmlns:p14="http://schemas.microsoft.com/office/powerpoint/2010/main" val="3931508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3</a:t>
            </a:fld>
            <a:endParaRPr lang="en-US"/>
          </a:p>
        </p:txBody>
      </p:sp>
    </p:spTree>
    <p:extLst>
      <p:ext uri="{BB962C8B-B14F-4D97-AF65-F5344CB8AC3E}">
        <p14:creationId xmlns:p14="http://schemas.microsoft.com/office/powerpoint/2010/main" val="2398955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Add each school counselor’s name and alpha. </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4</a:t>
            </a:fld>
            <a:endParaRPr lang="en-US"/>
          </a:p>
        </p:txBody>
      </p:sp>
    </p:spTree>
    <p:extLst>
      <p:ext uri="{BB962C8B-B14F-4D97-AF65-F5344CB8AC3E}">
        <p14:creationId xmlns:p14="http://schemas.microsoft.com/office/powerpoint/2010/main" val="2839796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6</a:t>
            </a:fld>
            <a:endParaRPr lang="en-US"/>
          </a:p>
        </p:txBody>
      </p:sp>
    </p:spTree>
    <p:extLst>
      <p:ext uri="{BB962C8B-B14F-4D97-AF65-F5344CB8AC3E}">
        <p14:creationId xmlns:p14="http://schemas.microsoft.com/office/powerpoint/2010/main" val="2475852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Explain how to make an appointment with a counselor and add email addresses as well as any links to an online program that your department is using (such as, youcanbookme.com)</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7</a:t>
            </a:fld>
            <a:endParaRPr lang="en-US"/>
          </a:p>
        </p:txBody>
      </p:sp>
    </p:spTree>
    <p:extLst>
      <p:ext uri="{BB962C8B-B14F-4D97-AF65-F5344CB8AC3E}">
        <p14:creationId xmlns:p14="http://schemas.microsoft.com/office/powerpoint/2010/main" val="2206308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our agenda for today’s lesson.</a:t>
            </a:r>
          </a:p>
        </p:txBody>
      </p:sp>
      <p:sp>
        <p:nvSpPr>
          <p:cNvPr id="4" name="Slide Number Placeholder 3"/>
          <p:cNvSpPr>
            <a:spLocks noGrp="1"/>
          </p:cNvSpPr>
          <p:nvPr>
            <p:ph type="sldNum" sz="quarter" idx="5"/>
          </p:nvPr>
        </p:nvSpPr>
        <p:spPr/>
        <p:txBody>
          <a:bodyPr/>
          <a:lstStyle/>
          <a:p>
            <a:fld id="{ECE5EB4A-EF2B-4672-B427-5423E9535D36}" type="slidenum">
              <a:rPr lang="en-US" smtClean="0"/>
              <a:t>9</a:t>
            </a:fld>
            <a:endParaRPr lang="en-US"/>
          </a:p>
        </p:txBody>
      </p:sp>
    </p:spTree>
    <p:extLst>
      <p:ext uri="{BB962C8B-B14F-4D97-AF65-F5344CB8AC3E}">
        <p14:creationId xmlns:p14="http://schemas.microsoft.com/office/powerpoint/2010/main" val="1965755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a:t>Discuss the </a:t>
            </a:r>
            <a:r>
              <a:rPr lang="en-US" b="1" baseline="0"/>
              <a:t>new ELA requirements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a:t>- </a:t>
            </a:r>
            <a:r>
              <a:rPr lang="en-US" baseline="0"/>
              <a:t>Literature &amp; Composition I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a:t>Literature &amp; Composition II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a:t>Literature &amp; Composition III</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a:t>Literature &amp; Composition IV</a:t>
            </a:r>
            <a:endParaRPr lang="en-US"/>
          </a:p>
          <a:p>
            <a:r>
              <a:rPr lang="en-US"/>
              <a:t>Literature &amp; Composition I is the first course in the sequence for ELA courses required for graduation.</a:t>
            </a:r>
          </a:p>
          <a:p>
            <a:endParaRPr lang="en-US"/>
          </a:p>
          <a:p>
            <a:r>
              <a:rPr lang="en-US"/>
              <a:t>Also </a:t>
            </a:r>
            <a:r>
              <a:rPr lang="en-US" b="1"/>
              <a:t>discuss that three (3) units of JROTC </a:t>
            </a:r>
            <a:r>
              <a:rPr lang="en-US"/>
              <a:t>are equivalent to the Health/PF requirement.</a:t>
            </a:r>
          </a:p>
          <a:p>
            <a:br>
              <a:rPr lang="en-US"/>
            </a:br>
            <a:r>
              <a:rPr lang="en-US"/>
              <a:t>Refer</a:t>
            </a:r>
            <a:r>
              <a:rPr lang="en-US" baseline="0"/>
              <a:t> to Administrative Rule </a:t>
            </a:r>
            <a:r>
              <a:rPr lang="en-US"/>
              <a:t>IHF-R </a:t>
            </a:r>
            <a:r>
              <a:rPr lang="en-US" baseline="0"/>
              <a:t>for detailed promotion requirements.</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11</a:t>
            </a:fld>
            <a:endParaRPr lang="en-US"/>
          </a:p>
        </p:txBody>
      </p:sp>
    </p:spTree>
    <p:extLst>
      <p:ext uri="{BB962C8B-B14F-4D97-AF65-F5344CB8AC3E}">
        <p14:creationId xmlns:p14="http://schemas.microsoft.com/office/powerpoint/2010/main" val="1241162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You can refer to Board Policy: IHE-R, if needed.</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12</a:t>
            </a:fld>
            <a:endParaRPr lang="en-US"/>
          </a:p>
        </p:txBody>
      </p:sp>
    </p:spTree>
    <p:extLst>
      <p:ext uri="{BB962C8B-B14F-4D97-AF65-F5344CB8AC3E}">
        <p14:creationId xmlns:p14="http://schemas.microsoft.com/office/powerpoint/2010/main" val="216665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The GSFC Academic Rigor Course List was updated as of September 2025 (which is the most current).</a:t>
            </a:r>
          </a:p>
        </p:txBody>
      </p:sp>
      <p:sp>
        <p:nvSpPr>
          <p:cNvPr id="4" name="Slide Number Placeholder 3"/>
          <p:cNvSpPr>
            <a:spLocks noGrp="1"/>
          </p:cNvSpPr>
          <p:nvPr>
            <p:ph type="sldNum" sz="quarter" idx="5"/>
          </p:nvPr>
        </p:nvSpPr>
        <p:spPr/>
        <p:txBody>
          <a:bodyPr/>
          <a:lstStyle/>
          <a:p>
            <a:fld id="{ECE5EB4A-EF2B-4672-B427-5423E9535D36}" type="slidenum">
              <a:rPr lang="en-US" smtClean="0"/>
              <a:t>18</a:t>
            </a:fld>
            <a:endParaRPr lang="en-US"/>
          </a:p>
        </p:txBody>
      </p:sp>
    </p:spTree>
    <p:extLst>
      <p:ext uri="{BB962C8B-B14F-4D97-AF65-F5344CB8AC3E}">
        <p14:creationId xmlns:p14="http://schemas.microsoft.com/office/powerpoint/2010/main" val="1705018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endParaRPr lang="en-US"/>
          </a:p>
          <a:p>
            <a:r>
              <a:rPr lang="en-US"/>
              <a:t>- Remind students that the HOPE Grant is a separate program from the HOPE scholarship. </a:t>
            </a:r>
          </a:p>
        </p:txBody>
      </p:sp>
      <p:sp>
        <p:nvSpPr>
          <p:cNvPr id="4" name="Slide Number Placeholder 3"/>
          <p:cNvSpPr>
            <a:spLocks noGrp="1"/>
          </p:cNvSpPr>
          <p:nvPr>
            <p:ph type="sldNum" sz="quarter" idx="5"/>
          </p:nvPr>
        </p:nvSpPr>
        <p:spPr/>
        <p:txBody>
          <a:bodyPr/>
          <a:lstStyle/>
          <a:p>
            <a:fld id="{ECE5EB4A-EF2B-4672-B427-5423E9535D36}" type="slidenum">
              <a:rPr lang="en-US" smtClean="0"/>
              <a:t>19</a:t>
            </a:fld>
            <a:endParaRPr lang="en-US"/>
          </a:p>
        </p:txBody>
      </p:sp>
    </p:spTree>
    <p:extLst>
      <p:ext uri="{BB962C8B-B14F-4D97-AF65-F5344CB8AC3E}">
        <p14:creationId xmlns:p14="http://schemas.microsoft.com/office/powerpoint/2010/main" val="1448364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20</a:t>
            </a:fld>
            <a:endParaRPr lang="en-US"/>
          </a:p>
        </p:txBody>
      </p:sp>
    </p:spTree>
    <p:extLst>
      <p:ext uri="{BB962C8B-B14F-4D97-AF65-F5344CB8AC3E}">
        <p14:creationId xmlns:p14="http://schemas.microsoft.com/office/powerpoint/2010/main" val="980488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07A1D-7048-A959-C32F-6C65B94CE2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C7D88-67FE-C55A-9565-D48BED2011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FD831A-9287-AF0C-4838-391087703C7F}"/>
              </a:ext>
            </a:extLst>
          </p:cNvPr>
          <p:cNvSpPr>
            <a:spLocks noGrp="1"/>
          </p:cNvSpPr>
          <p:nvPr>
            <p:ph type="body" idx="1"/>
          </p:nvPr>
        </p:nvSpPr>
        <p:spPr/>
        <p:txBody>
          <a:bodyPr/>
          <a:lstStyle/>
          <a:p>
            <a:endParaRPr lang="en-US"/>
          </a:p>
          <a:p>
            <a:endParaRPr lang="en-US"/>
          </a:p>
          <a:p>
            <a:r>
              <a:rPr lang="en-US"/>
              <a:t>The GSFC Academic Rigor Course List was updated as of September 2025 (which is the most current).</a:t>
            </a:r>
          </a:p>
        </p:txBody>
      </p:sp>
      <p:sp>
        <p:nvSpPr>
          <p:cNvPr id="4" name="Slide Number Placeholder 3">
            <a:extLst>
              <a:ext uri="{FF2B5EF4-FFF2-40B4-BE49-F238E27FC236}">
                <a16:creationId xmlns:a16="http://schemas.microsoft.com/office/drawing/2014/main" id="{7B7F4FE9-35AA-3E8B-ABE7-DFD738DCB5C1}"/>
              </a:ext>
            </a:extLst>
          </p:cNvPr>
          <p:cNvSpPr>
            <a:spLocks noGrp="1"/>
          </p:cNvSpPr>
          <p:nvPr>
            <p:ph type="sldNum" sz="quarter" idx="5"/>
          </p:nvPr>
        </p:nvSpPr>
        <p:spPr/>
        <p:txBody>
          <a:bodyPr/>
          <a:lstStyle/>
          <a:p>
            <a:fld id="{ECE5EB4A-EF2B-4672-B427-5423E9535D36}" type="slidenum">
              <a:rPr lang="en-US" smtClean="0"/>
              <a:t>21</a:t>
            </a:fld>
            <a:endParaRPr lang="en-US"/>
          </a:p>
        </p:txBody>
      </p:sp>
    </p:spTree>
    <p:extLst>
      <p:ext uri="{BB962C8B-B14F-4D97-AF65-F5344CB8AC3E}">
        <p14:creationId xmlns:p14="http://schemas.microsoft.com/office/powerpoint/2010/main" val="1310745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5D26-22E3-8F0B-72F4-204B25915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AAEE7-E970-BFFB-F697-40B00F1AB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639090-CB1A-4B60-FB0E-3E7A5CF14537}"/>
              </a:ext>
            </a:extLst>
          </p:cNvPr>
          <p:cNvSpPr>
            <a:spLocks noGrp="1"/>
          </p:cNvSpPr>
          <p:nvPr>
            <p:ph type="body" idx="1"/>
          </p:nvPr>
        </p:nvSpPr>
        <p:spPr/>
        <p:txBody>
          <a:bodyPr/>
          <a:lstStyle/>
          <a:p>
            <a:endParaRPr lang="en-US"/>
          </a:p>
          <a:p>
            <a:endParaRPr lang="en-US"/>
          </a:p>
          <a:p>
            <a:r>
              <a:rPr lang="en-US"/>
              <a:t>The GSFC Academic Rigor Course List was updated as of September 2025 (which is the most current).</a:t>
            </a:r>
          </a:p>
        </p:txBody>
      </p:sp>
      <p:sp>
        <p:nvSpPr>
          <p:cNvPr id="4" name="Slide Number Placeholder 3">
            <a:extLst>
              <a:ext uri="{FF2B5EF4-FFF2-40B4-BE49-F238E27FC236}">
                <a16:creationId xmlns:a16="http://schemas.microsoft.com/office/drawing/2014/main" id="{669A7DF1-D581-ACAF-809C-1E494F733BDF}"/>
              </a:ext>
            </a:extLst>
          </p:cNvPr>
          <p:cNvSpPr>
            <a:spLocks noGrp="1"/>
          </p:cNvSpPr>
          <p:nvPr>
            <p:ph type="sldNum" sz="quarter" idx="5"/>
          </p:nvPr>
        </p:nvSpPr>
        <p:spPr/>
        <p:txBody>
          <a:bodyPr/>
          <a:lstStyle/>
          <a:p>
            <a:fld id="{ECE5EB4A-EF2B-4672-B427-5423E9535D36}" type="slidenum">
              <a:rPr lang="en-US" smtClean="0"/>
              <a:t>22</a:t>
            </a:fld>
            <a:endParaRPr lang="en-US"/>
          </a:p>
        </p:txBody>
      </p:sp>
    </p:spTree>
    <p:extLst>
      <p:ext uri="{BB962C8B-B14F-4D97-AF65-F5344CB8AC3E}">
        <p14:creationId xmlns:p14="http://schemas.microsoft.com/office/powerpoint/2010/main" val="2553347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25</a:t>
            </a:fld>
            <a:endParaRPr lang="en-US"/>
          </a:p>
        </p:txBody>
      </p:sp>
    </p:spTree>
    <p:extLst>
      <p:ext uri="{BB962C8B-B14F-4D97-AF65-F5344CB8AC3E}">
        <p14:creationId xmlns:p14="http://schemas.microsoft.com/office/powerpoint/2010/main" val="3795154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SAT and ACT are standardized tests that colleges use to determine how prepared you are to take college-level courses. Depending on the institution and your high school GPA, the college/university might require these tests for admissions. The SAT and ACT can also open the door for scholarships!</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27</a:t>
            </a:fld>
            <a:endParaRPr lang="en-US"/>
          </a:p>
        </p:txBody>
      </p:sp>
    </p:spTree>
    <p:extLst>
      <p:ext uri="{BB962C8B-B14F-4D97-AF65-F5344CB8AC3E}">
        <p14:creationId xmlns:p14="http://schemas.microsoft.com/office/powerpoint/2010/main" val="2710753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endParaRPr lang="en-US"/>
          </a:p>
          <a:p>
            <a:r>
              <a:rPr lang="en-US"/>
              <a:t>The Armed Services Vocational Aptitude Battery (ASVAB) is an exam that measures developed abilities and helps predict future academic and occupational success in the military. This exam is available to all students who seek information about their skill set.</a:t>
            </a:r>
          </a:p>
          <a:p>
            <a:endParaRPr lang="en-US"/>
          </a:p>
          <a:p>
            <a:endParaRPr lang="en-US"/>
          </a:p>
          <a:p>
            <a:r>
              <a:rPr lang="en-US"/>
              <a:t>Note: If your school is offering the ASVAB and it has been scheduled, this would be a great opportunity to share the information with students. </a:t>
            </a:r>
            <a:r>
              <a:rPr lang="en-US" b="1"/>
              <a:t>You could include the information in this slide.</a:t>
            </a:r>
          </a:p>
          <a:p>
            <a:endParaRPr lang="en-US"/>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30</a:t>
            </a:fld>
            <a:endParaRPr lang="en-US"/>
          </a:p>
        </p:txBody>
      </p:sp>
    </p:spTree>
    <p:extLst>
      <p:ext uri="{BB962C8B-B14F-4D97-AF65-F5344CB8AC3E}">
        <p14:creationId xmlns:p14="http://schemas.microsoft.com/office/powerpoint/2010/main" val="3773625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You may refer to Board Policy: IDCH-R, if needed.</a:t>
            </a:r>
          </a:p>
          <a:p>
            <a:endParaRPr lang="en-US"/>
          </a:p>
          <a:p>
            <a:r>
              <a:rPr lang="en-US"/>
              <a:t>Each school can edit the 4th bullet to add their school-specific next steps for interested students (i.e., talk to your school counselor, attend information session, etc.)</a:t>
            </a:r>
          </a:p>
          <a:p>
            <a:endParaRPr lang="en-US"/>
          </a:p>
          <a:p>
            <a:r>
              <a:rPr lang="en-US"/>
              <a:t>Here is a list of benefits of DE that you can present to your students as appropriate:</a:t>
            </a:r>
          </a:p>
          <a:p>
            <a:endParaRPr lang="en-US"/>
          </a:p>
          <a:p>
            <a:r>
              <a:rPr lang="en-US"/>
              <a:t>Introduces students to college-level coursework.</a:t>
            </a:r>
          </a:p>
          <a:p>
            <a:r>
              <a:rPr lang="en-US"/>
              <a:t>•  Earning college credits while still in high school may enable students to graduate early and/or possibly even earn an associate degree, diploma or certificate.</a:t>
            </a:r>
          </a:p>
          <a:p>
            <a:r>
              <a:rPr lang="en-US"/>
              <a:t>• Helps students adjust to certain aspects of the college experience (e.g., classes, coursework, and instruction, being on a college campus) so the transition from high school to college may be easier.</a:t>
            </a:r>
          </a:p>
          <a:p>
            <a:endParaRPr lang="en-US"/>
          </a:p>
          <a:p>
            <a:r>
              <a:rPr lang="en-US"/>
              <a:t>• Students who participate in a dual enrollment program are more likely to go to college and get a college degree.</a:t>
            </a:r>
          </a:p>
          <a:p>
            <a:r>
              <a:rPr lang="en-US"/>
              <a:t>• Students may be able to take classes that are not offered at their high school, especially in subject areas they are interested in for a potential career.</a:t>
            </a:r>
          </a:p>
          <a:p>
            <a:r>
              <a:rPr lang="en-US"/>
              <a:t>• Participating in a dual enrollment program demonstrates a student’s ability to handle more difficult coursework which is something college admissions officers may look upon favorably during admissions and recruiting.</a:t>
            </a:r>
          </a:p>
          <a:p>
            <a:r>
              <a:rPr lang="en-US"/>
              <a:t>• Taking college-level classes while still in high school may build confidence and encourage those students who may not be thinking about college to reconsider.</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32</a:t>
            </a:fld>
            <a:endParaRPr lang="en-US"/>
          </a:p>
        </p:txBody>
      </p:sp>
    </p:spTree>
    <p:extLst>
      <p:ext uri="{BB962C8B-B14F-4D97-AF65-F5344CB8AC3E}">
        <p14:creationId xmlns:p14="http://schemas.microsoft.com/office/powerpoint/2010/main" val="2236957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Discuss your school’s DE processes and procedures to ensure students understand the required steps. If your school has an upcoming required DE information session, this would be an opportunity to share with your students.</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33</a:t>
            </a:fld>
            <a:endParaRPr lang="en-US"/>
          </a:p>
        </p:txBody>
      </p:sp>
    </p:spTree>
    <p:extLst>
      <p:ext uri="{BB962C8B-B14F-4D97-AF65-F5344CB8AC3E}">
        <p14:creationId xmlns:p14="http://schemas.microsoft.com/office/powerpoint/2010/main" val="1217482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endParaRPr lang="en-US"/>
          </a:p>
          <a:p>
            <a:r>
              <a:rPr lang="en-US"/>
              <a:t>-Explain that </a:t>
            </a:r>
            <a:r>
              <a:rPr lang="en-US" err="1"/>
              <a:t>SchooLinks</a:t>
            </a:r>
            <a:r>
              <a:rPr lang="en-US"/>
              <a:t> is our new college and career platform.</a:t>
            </a:r>
          </a:p>
          <a:p>
            <a:r>
              <a:rPr lang="en-US"/>
              <a:t>-You can use </a:t>
            </a:r>
            <a:r>
              <a:rPr lang="en-US" err="1"/>
              <a:t>SchooLinks</a:t>
            </a:r>
            <a:r>
              <a:rPr lang="en-US"/>
              <a:t> for college and career planning, communicating with your school counselor, scholarship searches, resume building, and tracking your post-secondary goals.</a:t>
            </a:r>
          </a:p>
          <a:p>
            <a:endParaRPr lang="en-US"/>
          </a:p>
          <a:p>
            <a:r>
              <a:rPr lang="en-US"/>
              <a:t>If you choose, you can include graphics of where on the website(s) the icons are.</a:t>
            </a:r>
          </a:p>
        </p:txBody>
      </p:sp>
      <p:sp>
        <p:nvSpPr>
          <p:cNvPr id="4" name="Slide Number Placeholder 3"/>
          <p:cNvSpPr>
            <a:spLocks noGrp="1"/>
          </p:cNvSpPr>
          <p:nvPr>
            <p:ph type="sldNum" sz="quarter" idx="5"/>
          </p:nvPr>
        </p:nvSpPr>
        <p:spPr/>
        <p:txBody>
          <a:bodyPr/>
          <a:lstStyle/>
          <a:p>
            <a:fld id="{ECE5EB4A-EF2B-4672-B427-5423E9535D36}" type="slidenum">
              <a:rPr lang="en-US" smtClean="0"/>
              <a:t>35</a:t>
            </a:fld>
            <a:endParaRPr lang="en-US"/>
          </a:p>
        </p:txBody>
      </p:sp>
    </p:spTree>
    <p:extLst>
      <p:ext uri="{BB962C8B-B14F-4D97-AF65-F5344CB8AC3E}">
        <p14:creationId xmlns:p14="http://schemas.microsoft.com/office/powerpoint/2010/main" val="3016376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Accessing </a:t>
            </a:r>
            <a:r>
              <a:rPr lang="en-US" err="1"/>
              <a:t>SchooLinks</a:t>
            </a:r>
            <a:endParaRPr lang="en-US"/>
          </a:p>
          <a:p>
            <a:pPr marL="171450" indent="-171450">
              <a:buFont typeface="Arial" panose="020B0604020202020204" pitchFamily="34" charset="0"/>
              <a:buChar char="•"/>
            </a:pPr>
            <a:r>
              <a:rPr lang="en-US"/>
              <a:t>Go to Clever</a:t>
            </a:r>
          </a:p>
          <a:p>
            <a:pPr marL="171450" indent="-171450">
              <a:buFont typeface="Arial" panose="020B0604020202020204" pitchFamily="34" charset="0"/>
              <a:buChar char="•"/>
            </a:pPr>
            <a:r>
              <a:rPr lang="en-US"/>
              <a:t>Look under “More Apps” for </a:t>
            </a:r>
            <a:r>
              <a:rPr lang="en-US" err="1"/>
              <a:t>SchooLinks</a:t>
            </a:r>
            <a:r>
              <a:rPr lang="en-US"/>
              <a:t> </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36</a:t>
            </a:fld>
            <a:endParaRPr lang="en-US"/>
          </a:p>
        </p:txBody>
      </p:sp>
    </p:spTree>
    <p:extLst>
      <p:ext uri="{BB962C8B-B14F-4D97-AF65-F5344CB8AC3E}">
        <p14:creationId xmlns:p14="http://schemas.microsoft.com/office/powerpoint/2010/main" val="676475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39</a:t>
            </a:fld>
            <a:endParaRPr lang="en-US"/>
          </a:p>
        </p:txBody>
      </p:sp>
    </p:spTree>
    <p:extLst>
      <p:ext uri="{BB962C8B-B14F-4D97-AF65-F5344CB8AC3E}">
        <p14:creationId xmlns:p14="http://schemas.microsoft.com/office/powerpoint/2010/main" val="1466286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“Brain Flex” assessment </a:t>
            </a:r>
            <a:r>
              <a:rPr lang="en-US" sz="1200" b="0" i="0" kern="1200">
                <a:solidFill>
                  <a:schemeClr val="tx1"/>
                </a:solidFill>
                <a:effectLst/>
                <a:latin typeface="+mn-lt"/>
                <a:ea typeface="+mn-ea"/>
                <a:cs typeface="+mn-cs"/>
              </a:rPr>
              <a:t>helps you learn how your brain works and how you process information. It gives you insight into your strengths and learning style so you can study smarter and make better decisions about your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It helps you understand how you learn best, so you can study more effectively and be more successful in your classes. It also helps you make better choices about classes you plan to take for the upcoming school year, careers you may be interested in, and future plans based on your strengths.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40</a:t>
            </a:fld>
            <a:endParaRPr lang="en-US"/>
          </a:p>
        </p:txBody>
      </p:sp>
    </p:spTree>
    <p:extLst>
      <p:ext uri="{BB962C8B-B14F-4D97-AF65-F5344CB8AC3E}">
        <p14:creationId xmlns:p14="http://schemas.microsoft.com/office/powerpoint/2010/main" val="2774005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screenshot above is just an example.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After you take the assessment, take time to explore your matches, this is a starting point to help you think about your future, not a final decision.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You can open your results to see your top interest areas, matching career paths, and suggested careers. You can click on any career match to learn more about the job description, required education, the salary. And, you can save (or favorite) it to your list. Remember, you need to save at least 3 careers!</a:t>
            </a:r>
          </a:p>
          <a:p>
            <a:endParaRPr lang="en-US"/>
          </a:p>
        </p:txBody>
      </p:sp>
      <p:sp>
        <p:nvSpPr>
          <p:cNvPr id="4" name="Slide Number Placeholder 3"/>
          <p:cNvSpPr>
            <a:spLocks noGrp="1"/>
          </p:cNvSpPr>
          <p:nvPr>
            <p:ph type="sldNum" sz="quarter" idx="5"/>
          </p:nvPr>
        </p:nvSpPr>
        <p:spPr/>
        <p:txBody>
          <a:bodyPr/>
          <a:lstStyle/>
          <a:p>
            <a:fld id="{ECE5EB4A-EF2B-4672-B427-5423E9535D36}" type="slidenum">
              <a:rPr lang="en-US" smtClean="0"/>
              <a:t>45</a:t>
            </a:fld>
            <a:endParaRPr lang="en-US"/>
          </a:p>
        </p:txBody>
      </p:sp>
    </p:spTree>
    <p:extLst>
      <p:ext uri="{BB962C8B-B14F-4D97-AF65-F5344CB8AC3E}">
        <p14:creationId xmlns:p14="http://schemas.microsoft.com/office/powerpoint/2010/main" val="11364744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this slide if you want to help show where they can find information.</a:t>
            </a:r>
          </a:p>
          <a:p>
            <a:endParaRPr lang="en-US"/>
          </a:p>
          <a:p>
            <a:pPr marL="171450" indent="-171450">
              <a:buFontTx/>
              <a:buChar char="-"/>
            </a:pPr>
            <a:r>
              <a:rPr lang="en-US"/>
              <a:t>The tabs on the left take them to information about education and training including what majors are needed (and then what colleges offer those majors) as well as outlook for the future of that career</a:t>
            </a:r>
          </a:p>
          <a:p>
            <a:pPr marL="171450" indent="-171450">
              <a:buFontTx/>
              <a:buChar char="-"/>
            </a:pPr>
            <a:r>
              <a:rPr lang="en-US"/>
              <a:t>In the middle is interesting information ranking this career among others. The words in color show how it ranks – High, Medium, or low compared to other careers</a:t>
            </a:r>
          </a:p>
          <a:p>
            <a:pPr marL="171450" indent="-171450">
              <a:buFontTx/>
              <a:buChar char="-"/>
            </a:pPr>
            <a:r>
              <a:rPr lang="en-US"/>
              <a:t>There is a video for each career and then they can scroll for even more information!</a:t>
            </a:r>
          </a:p>
        </p:txBody>
      </p:sp>
      <p:sp>
        <p:nvSpPr>
          <p:cNvPr id="4" name="Slide Number Placeholder 3"/>
          <p:cNvSpPr>
            <a:spLocks noGrp="1"/>
          </p:cNvSpPr>
          <p:nvPr>
            <p:ph type="sldNum" sz="quarter" idx="5"/>
          </p:nvPr>
        </p:nvSpPr>
        <p:spPr/>
        <p:txBody>
          <a:bodyPr/>
          <a:lstStyle/>
          <a:p>
            <a:fld id="{ECE5EB4A-EF2B-4672-B427-5423E9535D36}" type="slidenum">
              <a:rPr lang="en-US" smtClean="0"/>
              <a:t>46</a:t>
            </a:fld>
            <a:endParaRPr lang="en-US"/>
          </a:p>
        </p:txBody>
      </p:sp>
    </p:spTree>
    <p:extLst>
      <p:ext uri="{BB962C8B-B14F-4D97-AF65-F5344CB8AC3E}">
        <p14:creationId xmlns:p14="http://schemas.microsoft.com/office/powerpoint/2010/main" val="2434266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7BF31C3D-5C8B-4F05-A944-399458407978}"/>
              </a:ext>
            </a:extLst>
          </p:cNvPr>
          <p:cNvSpPr>
            <a:spLocks noGrp="1"/>
          </p:cNvSpPr>
          <p:nvPr>
            <p:ph type="body" sz="quarter" idx="10" hasCustomPrompt="1"/>
          </p:nvPr>
        </p:nvSpPr>
        <p:spPr>
          <a:xfrm>
            <a:off x="-1" y="2761249"/>
            <a:ext cx="12192001" cy="757792"/>
          </a:xfrm>
          <a:prstGeom prst="rect">
            <a:avLst/>
          </a:prstGeom>
        </p:spPr>
        <p:txBody>
          <a:bodyPr>
            <a:noAutofit/>
          </a:bodyPr>
          <a:lstStyle>
            <a:lvl1pPr marL="0" indent="0" algn="ctr">
              <a:buNone/>
              <a:defRPr sz="5400" b="0">
                <a:solidFill>
                  <a:schemeClr val="bg1"/>
                </a:solidFill>
                <a:effectLst>
                  <a:outerShdw blurRad="38100" dist="38100" dir="2700000" algn="tl">
                    <a:srgbClr val="000000">
                      <a:alpha val="43137"/>
                    </a:srgbClr>
                  </a:outerShdw>
                </a:effectLs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Text</a:t>
            </a:r>
          </a:p>
        </p:txBody>
      </p:sp>
      <p:sp>
        <p:nvSpPr>
          <p:cNvPr id="5" name="Text Placeholder 8">
            <a:extLst>
              <a:ext uri="{FF2B5EF4-FFF2-40B4-BE49-F238E27FC236}">
                <a16:creationId xmlns:a16="http://schemas.microsoft.com/office/drawing/2014/main" id="{1CAFF6D7-6EA8-405F-A2AA-CC8508C74642}"/>
              </a:ext>
            </a:extLst>
          </p:cNvPr>
          <p:cNvSpPr>
            <a:spLocks noGrp="1"/>
          </p:cNvSpPr>
          <p:nvPr>
            <p:ph type="body" sz="quarter" idx="11" hasCustomPrompt="1"/>
          </p:nvPr>
        </p:nvSpPr>
        <p:spPr>
          <a:xfrm>
            <a:off x="0" y="3537089"/>
            <a:ext cx="12192000" cy="568086"/>
          </a:xfrm>
          <a:prstGeom prst="rect">
            <a:avLst/>
          </a:prstGeom>
        </p:spPr>
        <p:txBody>
          <a:bodyPr>
            <a:normAutofit/>
          </a:bodyPr>
          <a:lstStyle>
            <a:lvl1pPr marL="0" indent="0" algn="ctr">
              <a:buNone/>
              <a:defRPr sz="3600">
                <a:solidFill>
                  <a:schemeClr val="bg2"/>
                </a:solidFill>
              </a:defRPr>
            </a:lvl1pPr>
          </a:lstStyle>
          <a:p>
            <a:pPr lvl="0"/>
            <a:r>
              <a:rPr lang="en-US"/>
              <a:t>Subtitle Text</a:t>
            </a:r>
          </a:p>
        </p:txBody>
      </p:sp>
    </p:spTree>
    <p:extLst>
      <p:ext uri="{BB962C8B-B14F-4D97-AF65-F5344CB8AC3E}">
        <p14:creationId xmlns:p14="http://schemas.microsoft.com/office/powerpoint/2010/main" val="2034500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75E73ACD-B18A-4424-9665-518C7FBF9033}"/>
              </a:ext>
            </a:extLst>
          </p:cNvPr>
          <p:cNvSpPr>
            <a:spLocks noGrp="1"/>
          </p:cNvSpPr>
          <p:nvPr>
            <p:ph type="body" sz="quarter" idx="10" hasCustomPrompt="1"/>
          </p:nvPr>
        </p:nvSpPr>
        <p:spPr>
          <a:xfrm>
            <a:off x="0" y="2761249"/>
            <a:ext cx="8091237" cy="757792"/>
          </a:xfrm>
          <a:prstGeom prst="rect">
            <a:avLst/>
          </a:prstGeom>
        </p:spPr>
        <p:txBody>
          <a:bodyPr>
            <a:noAutofit/>
          </a:bodyPr>
          <a:lstStyle>
            <a:lvl1pPr marL="0" indent="0" algn="ctr">
              <a:buNone/>
              <a:defRPr sz="5400" b="0">
                <a:solidFill>
                  <a:schemeClr val="bg1"/>
                </a:solidFill>
                <a:effectLst>
                  <a:outerShdw blurRad="38100" dist="38100" dir="2700000" algn="tl">
                    <a:srgbClr val="000000">
                      <a:alpha val="43137"/>
                    </a:srgbClr>
                  </a:outerShdw>
                </a:effectLs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Text</a:t>
            </a:r>
          </a:p>
        </p:txBody>
      </p:sp>
      <p:sp>
        <p:nvSpPr>
          <p:cNvPr id="9" name="Text Placeholder 8">
            <a:extLst>
              <a:ext uri="{FF2B5EF4-FFF2-40B4-BE49-F238E27FC236}">
                <a16:creationId xmlns:a16="http://schemas.microsoft.com/office/drawing/2014/main" id="{18CAB515-32A4-4F59-90BB-FD93733C8760}"/>
              </a:ext>
            </a:extLst>
          </p:cNvPr>
          <p:cNvSpPr>
            <a:spLocks noGrp="1"/>
          </p:cNvSpPr>
          <p:nvPr>
            <p:ph type="body" sz="quarter" idx="11" hasCustomPrompt="1"/>
          </p:nvPr>
        </p:nvSpPr>
        <p:spPr>
          <a:xfrm>
            <a:off x="0" y="3537089"/>
            <a:ext cx="8091237" cy="568086"/>
          </a:xfrm>
          <a:prstGeom prst="rect">
            <a:avLst/>
          </a:prstGeom>
        </p:spPr>
        <p:txBody>
          <a:bodyPr>
            <a:normAutofit/>
          </a:bodyPr>
          <a:lstStyle>
            <a:lvl1pPr marL="0" indent="0" algn="ctr">
              <a:buNone/>
              <a:defRPr sz="3600">
                <a:solidFill>
                  <a:schemeClr val="bg2"/>
                </a:solidFill>
              </a:defRPr>
            </a:lvl1pPr>
          </a:lstStyle>
          <a:p>
            <a:pPr lvl="0"/>
            <a:r>
              <a:rPr lang="en-US"/>
              <a:t>Subtitle Text</a:t>
            </a:r>
          </a:p>
        </p:txBody>
      </p:sp>
    </p:spTree>
    <p:extLst>
      <p:ext uri="{BB962C8B-B14F-4D97-AF65-F5344CB8AC3E}">
        <p14:creationId xmlns:p14="http://schemas.microsoft.com/office/powerpoint/2010/main" val="1604781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BC728D5-C887-43D1-8A06-CE7F77D021E9}"/>
              </a:ext>
            </a:extLst>
          </p:cNvPr>
          <p:cNvSpPr>
            <a:spLocks noGrp="1"/>
          </p:cNvSpPr>
          <p:nvPr>
            <p:ph type="body" sz="quarter" idx="10" hasCustomPrompt="1"/>
          </p:nvPr>
        </p:nvSpPr>
        <p:spPr>
          <a:xfrm>
            <a:off x="0" y="78206"/>
            <a:ext cx="12192000" cy="655721"/>
          </a:xfrm>
          <a:prstGeom prst="rect">
            <a:avLst/>
          </a:prstGeom>
        </p:spPr>
        <p:txBody>
          <a:bodyPr>
            <a:noAutofit/>
          </a:bodyPr>
          <a:lstStyle>
            <a:lvl1pPr marL="0" indent="0" algn="ctr">
              <a:buNone/>
              <a:defRPr sz="4400" b="0">
                <a:solidFill>
                  <a:schemeClr val="bg1"/>
                </a:solidFill>
                <a:effectLst>
                  <a:outerShdw blurRad="38100" dist="38100" dir="2700000" algn="tl">
                    <a:srgbClr val="000000">
                      <a:alpha val="43137"/>
                    </a:srgbClr>
                  </a:outerShdw>
                </a:effectLs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Text</a:t>
            </a:r>
          </a:p>
        </p:txBody>
      </p:sp>
      <p:sp>
        <p:nvSpPr>
          <p:cNvPr id="7" name="Text Placeholder 8">
            <a:extLst>
              <a:ext uri="{FF2B5EF4-FFF2-40B4-BE49-F238E27FC236}">
                <a16:creationId xmlns:a16="http://schemas.microsoft.com/office/drawing/2014/main" id="{344654AA-C4FD-4D13-810D-060CA1D5A53D}"/>
              </a:ext>
            </a:extLst>
          </p:cNvPr>
          <p:cNvSpPr>
            <a:spLocks noGrp="1"/>
          </p:cNvSpPr>
          <p:nvPr>
            <p:ph type="body" sz="quarter" idx="11" hasCustomPrompt="1"/>
          </p:nvPr>
        </p:nvSpPr>
        <p:spPr>
          <a:xfrm>
            <a:off x="674771" y="1299411"/>
            <a:ext cx="10842458" cy="4806615"/>
          </a:xfrm>
          <a:prstGeom prst="rect">
            <a:avLst/>
          </a:prstGeom>
        </p:spPr>
        <p:txBody>
          <a:bodyPr>
            <a:normAutofit/>
          </a:bodyPr>
          <a:lstStyle>
            <a:lvl1pPr marL="457200" indent="-457200" algn="l">
              <a:buFont typeface="Arial" panose="020B0604020202020204" pitchFamily="34" charset="0"/>
              <a:buChar char="•"/>
              <a:defRPr sz="2800">
                <a:solidFill>
                  <a:schemeClr val="bg1"/>
                </a:solidFill>
              </a:defRPr>
            </a:lvl1pPr>
          </a:lstStyle>
          <a:p>
            <a:pPr lvl="0"/>
            <a:r>
              <a:rPr lang="en-US"/>
              <a:t>Main Body Text</a:t>
            </a:r>
          </a:p>
        </p:txBody>
      </p:sp>
    </p:spTree>
    <p:extLst>
      <p:ext uri="{BB962C8B-B14F-4D97-AF65-F5344CB8AC3E}">
        <p14:creationId xmlns:p14="http://schemas.microsoft.com/office/powerpoint/2010/main" val="724837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imited 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579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perintendent's Prioriti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601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OG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023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xternal Conten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8256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7BF31C3D-5C8B-4F05-A944-399458407978}"/>
              </a:ext>
            </a:extLst>
          </p:cNvPr>
          <p:cNvSpPr>
            <a:spLocks noGrp="1"/>
          </p:cNvSpPr>
          <p:nvPr>
            <p:ph type="body" sz="quarter" idx="10" hasCustomPrompt="1"/>
          </p:nvPr>
        </p:nvSpPr>
        <p:spPr>
          <a:xfrm>
            <a:off x="-1" y="2761249"/>
            <a:ext cx="12192001" cy="757792"/>
          </a:xfrm>
          <a:prstGeom prst="rect">
            <a:avLst/>
          </a:prstGeom>
        </p:spPr>
        <p:txBody>
          <a:bodyPr>
            <a:noAutofit/>
          </a:bodyPr>
          <a:lstStyle>
            <a:lvl1pPr marL="0" indent="0" algn="ctr">
              <a:buNone/>
              <a:defRPr sz="5400" b="0">
                <a:solidFill>
                  <a:schemeClr val="bg1"/>
                </a:solidFill>
                <a:effectLst>
                  <a:outerShdw blurRad="38100" dist="38100" dir="2700000" algn="tl">
                    <a:srgbClr val="000000">
                      <a:alpha val="43137"/>
                    </a:srgbClr>
                  </a:outerShdw>
                </a:effectLs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Text</a:t>
            </a:r>
          </a:p>
        </p:txBody>
      </p:sp>
      <p:sp>
        <p:nvSpPr>
          <p:cNvPr id="5" name="Text Placeholder 8">
            <a:extLst>
              <a:ext uri="{FF2B5EF4-FFF2-40B4-BE49-F238E27FC236}">
                <a16:creationId xmlns:a16="http://schemas.microsoft.com/office/drawing/2014/main" id="{1CAFF6D7-6EA8-405F-A2AA-CC8508C74642}"/>
              </a:ext>
            </a:extLst>
          </p:cNvPr>
          <p:cNvSpPr>
            <a:spLocks noGrp="1"/>
          </p:cNvSpPr>
          <p:nvPr>
            <p:ph type="body" sz="quarter" idx="11" hasCustomPrompt="1"/>
          </p:nvPr>
        </p:nvSpPr>
        <p:spPr>
          <a:xfrm>
            <a:off x="0" y="3537089"/>
            <a:ext cx="12192000" cy="568086"/>
          </a:xfrm>
          <a:prstGeom prst="rect">
            <a:avLst/>
          </a:prstGeom>
        </p:spPr>
        <p:txBody>
          <a:bodyPr>
            <a:normAutofit/>
          </a:bodyPr>
          <a:lstStyle>
            <a:lvl1pPr marL="0" indent="0" algn="ctr">
              <a:buNone/>
              <a:defRPr sz="3600">
                <a:solidFill>
                  <a:schemeClr val="bg2"/>
                </a:solidFill>
              </a:defRPr>
            </a:lvl1pPr>
          </a:lstStyle>
          <a:p>
            <a:pPr lvl="0"/>
            <a:r>
              <a:rPr lang="en-US"/>
              <a:t>Subtitle Text</a:t>
            </a:r>
          </a:p>
        </p:txBody>
      </p:sp>
    </p:spTree>
    <p:extLst>
      <p:ext uri="{BB962C8B-B14F-4D97-AF65-F5344CB8AC3E}">
        <p14:creationId xmlns:p14="http://schemas.microsoft.com/office/powerpoint/2010/main" val="256963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75E73ACD-B18A-4424-9665-518C7FBF9033}"/>
              </a:ext>
            </a:extLst>
          </p:cNvPr>
          <p:cNvSpPr>
            <a:spLocks noGrp="1"/>
          </p:cNvSpPr>
          <p:nvPr>
            <p:ph type="body" sz="quarter" idx="10" hasCustomPrompt="1"/>
          </p:nvPr>
        </p:nvSpPr>
        <p:spPr>
          <a:xfrm>
            <a:off x="0" y="2761249"/>
            <a:ext cx="8091237" cy="757792"/>
          </a:xfrm>
          <a:prstGeom prst="rect">
            <a:avLst/>
          </a:prstGeom>
        </p:spPr>
        <p:txBody>
          <a:bodyPr>
            <a:noAutofit/>
          </a:bodyPr>
          <a:lstStyle>
            <a:lvl1pPr marL="0" indent="0" algn="ctr">
              <a:buNone/>
              <a:defRPr sz="5400" b="0">
                <a:solidFill>
                  <a:schemeClr val="bg1"/>
                </a:solidFill>
                <a:effectLst>
                  <a:outerShdw blurRad="38100" dist="38100" dir="2700000" algn="tl">
                    <a:srgbClr val="000000">
                      <a:alpha val="43137"/>
                    </a:srgbClr>
                  </a:outerShdw>
                </a:effectLs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Text</a:t>
            </a:r>
          </a:p>
        </p:txBody>
      </p:sp>
      <p:sp>
        <p:nvSpPr>
          <p:cNvPr id="9" name="Text Placeholder 8">
            <a:extLst>
              <a:ext uri="{FF2B5EF4-FFF2-40B4-BE49-F238E27FC236}">
                <a16:creationId xmlns:a16="http://schemas.microsoft.com/office/drawing/2014/main" id="{18CAB515-32A4-4F59-90BB-FD93733C8760}"/>
              </a:ext>
            </a:extLst>
          </p:cNvPr>
          <p:cNvSpPr>
            <a:spLocks noGrp="1"/>
          </p:cNvSpPr>
          <p:nvPr>
            <p:ph type="body" sz="quarter" idx="11" hasCustomPrompt="1"/>
          </p:nvPr>
        </p:nvSpPr>
        <p:spPr>
          <a:xfrm>
            <a:off x="0" y="3537089"/>
            <a:ext cx="8091237" cy="568086"/>
          </a:xfrm>
          <a:prstGeom prst="rect">
            <a:avLst/>
          </a:prstGeom>
        </p:spPr>
        <p:txBody>
          <a:bodyPr>
            <a:normAutofit/>
          </a:bodyPr>
          <a:lstStyle>
            <a:lvl1pPr marL="0" indent="0" algn="ctr">
              <a:buNone/>
              <a:defRPr sz="3600">
                <a:solidFill>
                  <a:schemeClr val="bg2"/>
                </a:solidFill>
              </a:defRPr>
            </a:lvl1pPr>
          </a:lstStyle>
          <a:p>
            <a:pPr lvl="0"/>
            <a:r>
              <a:rPr lang="en-US"/>
              <a:t>Subtitle Text</a:t>
            </a:r>
          </a:p>
        </p:txBody>
      </p:sp>
    </p:spTree>
    <p:extLst>
      <p:ext uri="{BB962C8B-B14F-4D97-AF65-F5344CB8AC3E}">
        <p14:creationId xmlns:p14="http://schemas.microsoft.com/office/powerpoint/2010/main" val="1087775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BC728D5-C887-43D1-8A06-CE7F77D021E9}"/>
              </a:ext>
            </a:extLst>
          </p:cNvPr>
          <p:cNvSpPr>
            <a:spLocks noGrp="1"/>
          </p:cNvSpPr>
          <p:nvPr>
            <p:ph type="body" sz="quarter" idx="10" hasCustomPrompt="1"/>
          </p:nvPr>
        </p:nvSpPr>
        <p:spPr>
          <a:xfrm>
            <a:off x="0" y="78206"/>
            <a:ext cx="12192000" cy="655721"/>
          </a:xfrm>
          <a:prstGeom prst="rect">
            <a:avLst/>
          </a:prstGeom>
        </p:spPr>
        <p:txBody>
          <a:bodyPr>
            <a:noAutofit/>
          </a:bodyPr>
          <a:lstStyle>
            <a:lvl1pPr marL="0" indent="0" algn="ctr">
              <a:buNone/>
              <a:defRPr sz="4400" b="0">
                <a:solidFill>
                  <a:schemeClr val="tx1"/>
                </a:solidFill>
                <a:effectLst>
                  <a:outerShdw blurRad="38100" dist="38100" dir="2700000" algn="tl">
                    <a:srgbClr val="000000">
                      <a:alpha val="43137"/>
                    </a:srgbClr>
                  </a:outerShdw>
                </a:effectLs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Text</a:t>
            </a:r>
          </a:p>
        </p:txBody>
      </p:sp>
      <p:sp>
        <p:nvSpPr>
          <p:cNvPr id="7" name="Text Placeholder 8">
            <a:extLst>
              <a:ext uri="{FF2B5EF4-FFF2-40B4-BE49-F238E27FC236}">
                <a16:creationId xmlns:a16="http://schemas.microsoft.com/office/drawing/2014/main" id="{344654AA-C4FD-4D13-810D-060CA1D5A53D}"/>
              </a:ext>
            </a:extLst>
          </p:cNvPr>
          <p:cNvSpPr>
            <a:spLocks noGrp="1"/>
          </p:cNvSpPr>
          <p:nvPr>
            <p:ph type="body" sz="quarter" idx="11" hasCustomPrompt="1"/>
          </p:nvPr>
        </p:nvSpPr>
        <p:spPr>
          <a:xfrm>
            <a:off x="674771" y="1299411"/>
            <a:ext cx="10842458" cy="4806615"/>
          </a:xfrm>
          <a:prstGeom prst="rect">
            <a:avLst/>
          </a:prstGeom>
        </p:spPr>
        <p:txBody>
          <a:bodyPr>
            <a:normAutofit/>
          </a:bodyPr>
          <a:lstStyle>
            <a:lvl1pPr marL="457200" indent="-457200" algn="l">
              <a:buFont typeface="Arial" panose="020B0604020202020204" pitchFamily="34" charset="0"/>
              <a:buChar char="•"/>
              <a:defRPr sz="2800">
                <a:solidFill>
                  <a:schemeClr val="tx1"/>
                </a:solidFill>
              </a:defRPr>
            </a:lvl1pPr>
          </a:lstStyle>
          <a:p>
            <a:pPr lvl="0"/>
            <a:r>
              <a:rPr lang="en-US"/>
              <a:t>Main Body Text</a:t>
            </a:r>
          </a:p>
        </p:txBody>
      </p:sp>
    </p:spTree>
    <p:extLst>
      <p:ext uri="{BB962C8B-B14F-4D97-AF65-F5344CB8AC3E}">
        <p14:creationId xmlns:p14="http://schemas.microsoft.com/office/powerpoint/2010/main" val="2572569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mited Bran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169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perintendent's Prioriti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938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OG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9542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ternal Conten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087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3718798"/>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69" r:id="rId4"/>
    <p:sldLayoutId id="2147483671" r:id="rId5"/>
    <p:sldLayoutId id="2147483667" r:id="rId6"/>
    <p:sldLayoutId id="2147483673"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799847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70" r:id="rId4"/>
    <p:sldLayoutId id="2147483672" r:id="rId5"/>
    <p:sldLayoutId id="2147483668" r:id="rId6"/>
    <p:sldLayoutId id="214748367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freepngimg.com/png/16788-target-png-fil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www.youtube.com/@sprayberrycounseling" TargetMode="External"/><Relationship Id="rId7" Type="http://schemas.openxmlformats.org/officeDocument/2006/relationships/image" Target="../media/image20.png"/><Relationship Id="rId2" Type="http://schemas.openxmlformats.org/officeDocument/2006/relationships/hyperlink" Target="http://www.sprayberrycounseling.com/" TargetMode="Externa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46_682B6075.xml"/><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gafutures.org/" TargetMode="Externa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https://www.gafutures.org/media/apofcfmn/rigor-list-september-2025.pdf"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s://www.gafutures.org/"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s://www.gafutures.org/hope-state-aid-programs/hope-zell-miller-grants/hope-career-grant/"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www.gafutures.org/media/apofcfmn/rigor-list-september-2025.pdf"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hyperlink" Target="https://www.gafutures.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gafutures.org/"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https://www.gafutures.org/"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hyperlink" Target="https://satsuite.collegeboard.org/sat" TargetMode="External"/><Relationship Id="rId2" Type="http://schemas.openxmlformats.org/officeDocument/2006/relationships/hyperlink" Target="https://satsuite.collegeboard.org/psat-nmsqt" TargetMode="Externa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hyperlink" Target="https://www.act.org/content/act/en/register-for-the-act.html?utm_medium=cpc&amp;utm_source=bing&amp;utm_campaign=606356684&amp;utm_content=|act%20registration&amp;utm_term=act%20registration&amp;utm_campaign=&amp;utm_source=bing&amp;utm_medium=ppc&amp;hsa_acc=5799955628&amp;hsa_cam=606356684&amp;hsa_grp=1341406761750826&amp;hsa_ad=&amp;hsa_src=o&amp;hsa_tgt=kwd-83839148776676:loc-190&amp;hsa_kw=act%20registration&amp;hsa_mt=e&amp;hsa_net=adwords&amp;hsa_ver=3&amp;msclkid=cdf772a4654c1f3850dc1884d320d419" TargetMode="External"/><Relationship Id="rId2" Type="http://schemas.openxmlformats.org/officeDocument/2006/relationships/hyperlink" Target="https://www.act.org/content/act/en/students-and-parents/high-school-success/testing-advice-for-the-act/free-act-practice-test.html" TargetMode="Externa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png"/><Relationship Id="rId1" Type="http://schemas.openxmlformats.org/officeDocument/2006/relationships/slideLayout" Target="../slideLayouts/slideLayout10.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FCC8C5-A4C0-4909-B9C6-BAA650CEBA64}"/>
              </a:ext>
            </a:extLst>
          </p:cNvPr>
          <p:cNvSpPr>
            <a:spLocks noGrp="1"/>
          </p:cNvSpPr>
          <p:nvPr>
            <p:ph type="body" sz="quarter" idx="10"/>
          </p:nvPr>
        </p:nvSpPr>
        <p:spPr>
          <a:xfrm>
            <a:off x="0" y="1892044"/>
            <a:ext cx="12192001" cy="757792"/>
          </a:xfrm>
        </p:spPr>
        <p:txBody>
          <a:bodyPr/>
          <a:lstStyle/>
          <a:p>
            <a:r>
              <a:rPr lang="en-US" sz="3600"/>
              <a:t>10</a:t>
            </a:r>
            <a:r>
              <a:rPr lang="en-US" sz="3600" baseline="30000"/>
              <a:t>th</a:t>
            </a:r>
            <a:r>
              <a:rPr lang="en-US" sz="3600"/>
              <a:t> Grade Top State For Talent </a:t>
            </a:r>
          </a:p>
          <a:p>
            <a:r>
              <a:rPr lang="en-US" sz="3600"/>
              <a:t>School Counseling Lesson</a:t>
            </a:r>
          </a:p>
        </p:txBody>
      </p:sp>
      <p:sp>
        <p:nvSpPr>
          <p:cNvPr id="4" name="TextBox 3">
            <a:extLst>
              <a:ext uri="{FF2B5EF4-FFF2-40B4-BE49-F238E27FC236}">
                <a16:creationId xmlns:a16="http://schemas.microsoft.com/office/drawing/2014/main" id="{DA4A1687-84FB-347B-FF23-A483652C51E6}"/>
              </a:ext>
            </a:extLst>
          </p:cNvPr>
          <p:cNvSpPr txBox="1"/>
          <p:nvPr/>
        </p:nvSpPr>
        <p:spPr>
          <a:xfrm>
            <a:off x="3395041" y="3715722"/>
            <a:ext cx="5675366" cy="984885"/>
          </a:xfrm>
          <a:prstGeom prst="rect">
            <a:avLst/>
          </a:prstGeom>
          <a:noFill/>
        </p:spPr>
        <p:txBody>
          <a:bodyPr wrap="square" rtlCol="0">
            <a:spAutoFit/>
          </a:bodyPr>
          <a:lstStyle/>
          <a:p>
            <a:pPr algn="ctr">
              <a:lnSpc>
                <a:spcPct val="100000"/>
              </a:lnSpc>
            </a:pPr>
            <a:r>
              <a:rPr lang="en-US" sz="2000" b="1">
                <a:ln w="0"/>
                <a:solidFill>
                  <a:schemeClr val="bg1"/>
                </a:solidFill>
                <a:effectLst>
                  <a:outerShdw blurRad="38100" dist="19050" dir="2700000" algn="tl" rotWithShape="0">
                    <a:schemeClr val="dk1">
                      <a:alpha val="40000"/>
                    </a:schemeClr>
                  </a:outerShdw>
                </a:effectLst>
              </a:rPr>
              <a:t>Sprayberry High School</a:t>
            </a:r>
          </a:p>
          <a:p>
            <a:pPr algn="ctr">
              <a:lnSpc>
                <a:spcPct val="100000"/>
              </a:lnSpc>
            </a:pPr>
            <a:r>
              <a:rPr lang="en-US" sz="2000" b="1">
                <a:ln w="0"/>
                <a:solidFill>
                  <a:schemeClr val="bg1"/>
                </a:solidFill>
                <a:effectLst>
                  <a:outerShdw blurRad="38100" dist="19050" dir="2700000" algn="tl" rotWithShape="0">
                    <a:schemeClr val="dk1">
                      <a:alpha val="40000"/>
                    </a:schemeClr>
                  </a:outerShdw>
                </a:effectLst>
              </a:rPr>
              <a:t>School Counseling Department</a:t>
            </a:r>
          </a:p>
          <a:p>
            <a:pPr algn="ctr"/>
            <a:endParaRPr lang="en-US"/>
          </a:p>
        </p:txBody>
      </p:sp>
    </p:spTree>
    <p:extLst>
      <p:ext uri="{BB962C8B-B14F-4D97-AF65-F5344CB8AC3E}">
        <p14:creationId xmlns:p14="http://schemas.microsoft.com/office/powerpoint/2010/main" val="3252741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7F382C-3419-A9C9-109E-B8FFE49BCB74}"/>
              </a:ext>
            </a:extLst>
          </p:cNvPr>
          <p:cNvSpPr>
            <a:spLocks noGrp="1"/>
          </p:cNvSpPr>
          <p:nvPr>
            <p:ph type="body" sz="quarter" idx="10"/>
          </p:nvPr>
        </p:nvSpPr>
        <p:spPr>
          <a:xfrm>
            <a:off x="0" y="485756"/>
            <a:ext cx="12192000" cy="1076826"/>
          </a:xfrm>
        </p:spPr>
        <p:txBody>
          <a:bodyPr/>
          <a:lstStyle/>
          <a:p>
            <a:r>
              <a:rPr lang="en-US"/>
              <a:t>CCSD School Counseling </a:t>
            </a:r>
          </a:p>
          <a:p>
            <a:r>
              <a:rPr lang="en-US"/>
              <a:t>Student Standards</a:t>
            </a:r>
          </a:p>
        </p:txBody>
      </p:sp>
      <p:sp>
        <p:nvSpPr>
          <p:cNvPr id="3" name="Text Placeholder 2">
            <a:extLst>
              <a:ext uri="{FF2B5EF4-FFF2-40B4-BE49-F238E27FC236}">
                <a16:creationId xmlns:a16="http://schemas.microsoft.com/office/drawing/2014/main" id="{34E9DAD3-E662-8477-E049-C1647201B2FE}"/>
              </a:ext>
            </a:extLst>
          </p:cNvPr>
          <p:cNvSpPr>
            <a:spLocks noGrp="1"/>
          </p:cNvSpPr>
          <p:nvPr>
            <p:ph type="body" sz="quarter" idx="11"/>
          </p:nvPr>
        </p:nvSpPr>
        <p:spPr>
          <a:xfrm>
            <a:off x="674771" y="2743200"/>
            <a:ext cx="10842458" cy="3362826"/>
          </a:xfrm>
        </p:spPr>
        <p:txBody>
          <a:bodyPr lIns="91440" tIns="45720" rIns="91440" bIns="45720" anchor="t">
            <a:normAutofit/>
          </a:bodyPr>
          <a:lstStyle/>
          <a:p>
            <a:r>
              <a:rPr lang="en-US"/>
              <a:t>C.1 Explore career options based on personal values, abilities, and interests. </a:t>
            </a:r>
          </a:p>
          <a:p>
            <a:endParaRPr lang="en-US"/>
          </a:p>
          <a:p>
            <a:r>
              <a:rPr lang="en-US"/>
              <a:t>C.3 Develop the ability to balance academic, extracurricular, and personal responsibilities, recognizing the importance of maintaining well-being and managing time effectively.</a:t>
            </a:r>
          </a:p>
        </p:txBody>
      </p:sp>
    </p:spTree>
    <p:extLst>
      <p:ext uri="{BB962C8B-B14F-4D97-AF65-F5344CB8AC3E}">
        <p14:creationId xmlns:p14="http://schemas.microsoft.com/office/powerpoint/2010/main" val="987923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321D4C-8A64-4D6F-BEF6-639885413555}"/>
              </a:ext>
            </a:extLst>
          </p:cNvPr>
          <p:cNvSpPr>
            <a:spLocks noGrp="1"/>
          </p:cNvSpPr>
          <p:nvPr>
            <p:ph type="body" sz="quarter" idx="10"/>
          </p:nvPr>
        </p:nvSpPr>
        <p:spPr>
          <a:xfrm>
            <a:off x="0" y="257257"/>
            <a:ext cx="12192000" cy="655721"/>
          </a:xfrm>
        </p:spPr>
        <p:txBody>
          <a:bodyPr/>
          <a:lstStyle/>
          <a:p>
            <a:r>
              <a:rPr lang="en-US" sz="4000"/>
              <a:t>Today’s Learning Targets</a:t>
            </a:r>
          </a:p>
        </p:txBody>
      </p:sp>
      <p:sp>
        <p:nvSpPr>
          <p:cNvPr id="3" name="Text Placeholder 2">
            <a:extLst>
              <a:ext uri="{FF2B5EF4-FFF2-40B4-BE49-F238E27FC236}">
                <a16:creationId xmlns:a16="http://schemas.microsoft.com/office/drawing/2014/main" id="{9AE1355A-40D1-484C-A668-40720923AF9F}"/>
              </a:ext>
            </a:extLst>
          </p:cNvPr>
          <p:cNvSpPr>
            <a:spLocks noGrp="1"/>
          </p:cNvSpPr>
          <p:nvPr>
            <p:ph type="body" sz="quarter" idx="11"/>
          </p:nvPr>
        </p:nvSpPr>
        <p:spPr>
          <a:xfrm>
            <a:off x="1219397" y="1605064"/>
            <a:ext cx="9753206" cy="4043457"/>
          </a:xfrm>
        </p:spPr>
        <p:txBody>
          <a:bodyPr>
            <a:normAutofit fontScale="70000" lnSpcReduction="20000"/>
          </a:bodyPr>
          <a:lstStyle/>
          <a:p>
            <a:pPr marL="0" indent="0">
              <a:lnSpc>
                <a:spcPct val="120000"/>
              </a:lnSpc>
              <a:spcBef>
                <a:spcPts val="0"/>
              </a:spcBef>
              <a:buNone/>
            </a:pPr>
            <a:r>
              <a:rPr lang="en-US"/>
              <a:t>I can interpret my high school transcript to identify grades, credits earned, GPA, and progress toward graduation.</a:t>
            </a:r>
          </a:p>
          <a:p>
            <a:pPr marL="0" indent="0">
              <a:lnSpc>
                <a:spcPct val="120000"/>
              </a:lnSpc>
              <a:spcBef>
                <a:spcPts val="0"/>
              </a:spcBef>
              <a:buNone/>
            </a:pPr>
            <a:endParaRPr lang="en-US"/>
          </a:p>
          <a:p>
            <a:pPr marL="0" indent="0">
              <a:lnSpc>
                <a:spcPct val="120000"/>
              </a:lnSpc>
              <a:spcBef>
                <a:spcPts val="0"/>
              </a:spcBef>
              <a:buNone/>
            </a:pPr>
            <a:r>
              <a:rPr lang="en-US"/>
              <a:t>I can describe key components of postsecondary preparation, including meeting graduation requirements, completing college entrance (SAT/ACT), and exploring post-graduation pathways.</a:t>
            </a:r>
          </a:p>
          <a:p>
            <a:pPr marL="0" indent="0">
              <a:lnSpc>
                <a:spcPct val="120000"/>
              </a:lnSpc>
              <a:spcBef>
                <a:spcPts val="0"/>
              </a:spcBef>
              <a:buNone/>
            </a:pPr>
            <a:endParaRPr lang="en-US"/>
          </a:p>
          <a:p>
            <a:pPr marL="0" indent="0">
              <a:lnSpc>
                <a:spcPct val="120000"/>
              </a:lnSpc>
              <a:spcBef>
                <a:spcPts val="0"/>
              </a:spcBef>
              <a:buNone/>
            </a:pPr>
            <a:r>
              <a:rPr lang="en-US"/>
              <a:t>I can identify my top three emerging talents to build resilience, confidence, and productivity in school and life through the Brain Flex assessment.</a:t>
            </a:r>
          </a:p>
          <a:p>
            <a:pPr marL="0" indent="0">
              <a:lnSpc>
                <a:spcPct val="120000"/>
              </a:lnSpc>
              <a:spcBef>
                <a:spcPts val="0"/>
              </a:spcBef>
              <a:buNone/>
            </a:pPr>
            <a:endParaRPr lang="en-US"/>
          </a:p>
          <a:p>
            <a:pPr marL="0" indent="0">
              <a:lnSpc>
                <a:spcPct val="120000"/>
              </a:lnSpc>
              <a:spcBef>
                <a:spcPts val="0"/>
              </a:spcBef>
              <a:buNone/>
            </a:pPr>
            <a:r>
              <a:rPr lang="en-US"/>
              <a:t>I can complete the Dual Enrollment (DE) survey to demonstrate understanding of the DE process and express interest in participating in college-level coursework. </a:t>
            </a:r>
          </a:p>
        </p:txBody>
      </p:sp>
      <p:pic>
        <p:nvPicPr>
          <p:cNvPr id="5" name="Picture 4" descr="A red and white target with a green arrow&#10;&#10;AI-generated content may be incorrect.">
            <a:extLst>
              <a:ext uri="{FF2B5EF4-FFF2-40B4-BE49-F238E27FC236}">
                <a16:creationId xmlns:a16="http://schemas.microsoft.com/office/drawing/2014/main" id="{8DAEDE31-1EEF-50C2-3702-BAEF7B64F67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98950" y="5606644"/>
            <a:ext cx="994099" cy="994099"/>
          </a:xfrm>
          <a:prstGeom prst="rect">
            <a:avLst/>
          </a:prstGeom>
        </p:spPr>
      </p:pic>
    </p:spTree>
    <p:extLst>
      <p:ext uri="{BB962C8B-B14F-4D97-AF65-F5344CB8AC3E}">
        <p14:creationId xmlns:p14="http://schemas.microsoft.com/office/powerpoint/2010/main" val="2341877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E7EF33-BE0F-425A-B5E4-AD07A77EFF7E}"/>
              </a:ext>
            </a:extLst>
          </p:cNvPr>
          <p:cNvSpPr>
            <a:spLocks noGrp="1"/>
          </p:cNvSpPr>
          <p:nvPr>
            <p:ph type="body" sz="quarter" idx="10"/>
          </p:nvPr>
        </p:nvSpPr>
        <p:spPr>
          <a:xfrm>
            <a:off x="0" y="348925"/>
            <a:ext cx="12192000" cy="655721"/>
          </a:xfrm>
        </p:spPr>
        <p:txBody>
          <a:bodyPr lIns="91440" tIns="45720" rIns="91440" bIns="45720" anchor="t">
            <a:noAutofit/>
          </a:bodyPr>
          <a:lstStyle/>
          <a:p>
            <a:r>
              <a:rPr lang="en-US" sz="3600"/>
              <a:t>Sprayberry High School</a:t>
            </a:r>
          </a:p>
          <a:p>
            <a:r>
              <a:rPr lang="en-US" sz="3600"/>
              <a:t>School Counseling Department</a:t>
            </a:r>
          </a:p>
        </p:txBody>
      </p:sp>
      <p:sp>
        <p:nvSpPr>
          <p:cNvPr id="3" name="Text Placeholder 2">
            <a:extLst>
              <a:ext uri="{FF2B5EF4-FFF2-40B4-BE49-F238E27FC236}">
                <a16:creationId xmlns:a16="http://schemas.microsoft.com/office/drawing/2014/main" id="{8985DA61-DD9A-3986-7926-93055A890459}"/>
              </a:ext>
            </a:extLst>
          </p:cNvPr>
          <p:cNvSpPr>
            <a:spLocks noGrp="1"/>
          </p:cNvSpPr>
          <p:nvPr>
            <p:ph type="body" sz="quarter" idx="11"/>
          </p:nvPr>
        </p:nvSpPr>
        <p:spPr>
          <a:xfrm>
            <a:off x="674771" y="2051385"/>
            <a:ext cx="10842458" cy="4806615"/>
          </a:xfrm>
        </p:spPr>
        <p:txBody>
          <a:bodyPr/>
          <a:lstStyle/>
          <a:p>
            <a:pPr marL="0" indent="0">
              <a:buNone/>
            </a:pPr>
            <a:r>
              <a:rPr lang="en-US" b="1"/>
              <a:t>Dr. Beshears</a:t>
            </a:r>
            <a:r>
              <a:rPr lang="en-US"/>
              <a:t>– A - D – lea.beshears@cobbk12.org</a:t>
            </a:r>
          </a:p>
          <a:p>
            <a:pPr marL="0" indent="0">
              <a:buNone/>
            </a:pPr>
            <a:r>
              <a:rPr lang="en-US" b="1"/>
              <a:t>Mrs. Hawk</a:t>
            </a:r>
            <a:r>
              <a:rPr lang="en-US"/>
              <a:t>– E - L – misty.hawk@cobbk12.org</a:t>
            </a:r>
          </a:p>
          <a:p>
            <a:pPr marL="0" indent="0">
              <a:buNone/>
            </a:pPr>
            <a:r>
              <a:rPr lang="en-US" b="1"/>
              <a:t>Ms. Jordan</a:t>
            </a:r>
            <a:r>
              <a:rPr lang="en-US"/>
              <a:t>– M - Ri – crystal.Jordan@cobbk12.org</a:t>
            </a:r>
          </a:p>
          <a:p>
            <a:pPr marL="0" indent="0">
              <a:buNone/>
            </a:pPr>
            <a:r>
              <a:rPr lang="en-US" b="1"/>
              <a:t>Dr. White</a:t>
            </a:r>
            <a:r>
              <a:rPr lang="en-US"/>
              <a:t>– Ro - Z – tammy.white@cobbk12.org</a:t>
            </a:r>
          </a:p>
          <a:p>
            <a:pPr marL="0" indent="0">
              <a:buNone/>
            </a:pPr>
            <a:endParaRPr lang="en-US"/>
          </a:p>
        </p:txBody>
      </p:sp>
      <p:pic>
        <p:nvPicPr>
          <p:cNvPr id="5" name="Picture 4" descr="A person sitting at a table with a person smiling&#10;&#10;AI-generated content may be incorrect.">
            <a:extLst>
              <a:ext uri="{FF2B5EF4-FFF2-40B4-BE49-F238E27FC236}">
                <a16:creationId xmlns:a16="http://schemas.microsoft.com/office/drawing/2014/main" id="{6CA5137B-6D2D-B9ED-23C4-BCAD04C55E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157" y="4024238"/>
            <a:ext cx="2173211" cy="2173211"/>
          </a:xfrm>
          <a:prstGeom prst="rect">
            <a:avLst/>
          </a:prstGeom>
          <a:ln>
            <a:noFill/>
          </a:ln>
          <a:effectLst>
            <a:outerShdw blurRad="292100" dist="139700" dir="2700000" algn="tl" rotWithShape="0">
              <a:srgbClr val="333333">
                <a:alpha val="65000"/>
              </a:srgbClr>
            </a:outerShdw>
          </a:effectLst>
        </p:spPr>
      </p:pic>
      <p:pic>
        <p:nvPicPr>
          <p:cNvPr id="6" name="Picture 5" descr="A person sitting at a table with a person in a white shirt&#10;&#10;AI-generated content may be incorrect.">
            <a:extLst>
              <a:ext uri="{FF2B5EF4-FFF2-40B4-BE49-F238E27FC236}">
                <a16:creationId xmlns:a16="http://schemas.microsoft.com/office/drawing/2014/main" id="{454A5C61-6F9D-A728-7B57-B44F39D678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4935" y="2051385"/>
            <a:ext cx="2571750" cy="1781175"/>
          </a:xfrm>
          <a:prstGeom prst="rect">
            <a:avLst/>
          </a:prstGeom>
        </p:spPr>
      </p:pic>
      <p:pic>
        <p:nvPicPr>
          <p:cNvPr id="7" name="Picture 6">
            <a:extLst>
              <a:ext uri="{FF2B5EF4-FFF2-40B4-BE49-F238E27FC236}">
                <a16:creationId xmlns:a16="http://schemas.microsoft.com/office/drawing/2014/main" id="{656C2639-A86D-823C-AB4D-E48215E0A7E7}"/>
              </a:ext>
            </a:extLst>
          </p:cNvPr>
          <p:cNvPicPr>
            <a:picLocks noChangeAspect="1"/>
          </p:cNvPicPr>
          <p:nvPr/>
        </p:nvPicPr>
        <p:blipFill>
          <a:blip r:embed="rId5"/>
          <a:stretch>
            <a:fillRect/>
          </a:stretch>
        </p:blipFill>
        <p:spPr>
          <a:xfrm>
            <a:off x="674771" y="4445548"/>
            <a:ext cx="3348589" cy="2193903"/>
          </a:xfrm>
          <a:prstGeom prst="rect">
            <a:avLst/>
          </a:prstGeom>
        </p:spPr>
      </p:pic>
    </p:spTree>
    <p:extLst>
      <p:ext uri="{BB962C8B-B14F-4D97-AF65-F5344CB8AC3E}">
        <p14:creationId xmlns:p14="http://schemas.microsoft.com/office/powerpoint/2010/main" val="70056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E36F92-4A8F-5DF0-0751-C36B3F7960E2}"/>
              </a:ext>
            </a:extLst>
          </p:cNvPr>
          <p:cNvSpPr>
            <a:spLocks noGrp="1"/>
          </p:cNvSpPr>
          <p:nvPr>
            <p:ph type="body" sz="quarter" idx="10"/>
          </p:nvPr>
        </p:nvSpPr>
        <p:spPr>
          <a:xfrm>
            <a:off x="0" y="314319"/>
            <a:ext cx="12192000" cy="655721"/>
          </a:xfrm>
        </p:spPr>
        <p:txBody>
          <a:bodyPr lIns="91440" tIns="45720" rIns="91440" bIns="45720" anchor="t">
            <a:noAutofit/>
          </a:bodyPr>
          <a:lstStyle/>
          <a:p>
            <a:r>
              <a:rPr lang="en-US" sz="4000"/>
              <a:t>Stay Connected</a:t>
            </a:r>
          </a:p>
        </p:txBody>
      </p:sp>
      <p:sp>
        <p:nvSpPr>
          <p:cNvPr id="7" name="Content Placeholder 2">
            <a:extLst>
              <a:ext uri="{FF2B5EF4-FFF2-40B4-BE49-F238E27FC236}">
                <a16:creationId xmlns:a16="http://schemas.microsoft.com/office/drawing/2014/main" id="{93D9158E-6EC4-DA3F-8974-227C13E12AE1}"/>
              </a:ext>
            </a:extLst>
          </p:cNvPr>
          <p:cNvSpPr txBox="1">
            <a:spLocks/>
          </p:cNvSpPr>
          <p:nvPr/>
        </p:nvSpPr>
        <p:spPr>
          <a:xfrm>
            <a:off x="4021723" y="2453261"/>
            <a:ext cx="4148554" cy="3267636"/>
          </a:xfrm>
          <a:prstGeom prst="rect">
            <a:avLst/>
          </a:prstGeom>
        </p:spPr>
        <p:txBody>
          <a:bodyPr vert="horz" lIns="68580" tIns="34290" rIns="68580" bIns="34290" rtlCol="0" anchor="t">
            <a:noAutofit/>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buNone/>
            </a:pPr>
            <a:r>
              <a:rPr lang="en-US" sz="2100">
                <a:ea typeface="+mn-lt"/>
                <a:cs typeface="+mn-lt"/>
                <a:hlinkClick r:id="rId2"/>
              </a:rPr>
              <a:t>www.sprayberrycounseling.com</a:t>
            </a:r>
            <a:endParaRPr lang="en-US" sz="2100"/>
          </a:p>
          <a:p>
            <a:pPr>
              <a:buNone/>
            </a:pPr>
            <a:endParaRPr lang="en-US" sz="2100">
              <a:ea typeface="+mn-lt"/>
              <a:cs typeface="+mn-lt"/>
            </a:endParaRPr>
          </a:p>
          <a:p>
            <a:pPr>
              <a:buNone/>
            </a:pPr>
            <a:r>
              <a:rPr lang="en-US" sz="2100">
                <a:ea typeface="+mn-lt"/>
                <a:cs typeface="+mn-lt"/>
              </a:rPr>
              <a:t>@Sprayberrycounseling</a:t>
            </a:r>
            <a:endParaRPr lang="en-US" sz="2100"/>
          </a:p>
          <a:p>
            <a:pPr>
              <a:buNone/>
            </a:pPr>
            <a:endParaRPr lang="en-US" sz="2100">
              <a:ea typeface="+mn-lt"/>
              <a:cs typeface="+mn-lt"/>
            </a:endParaRPr>
          </a:p>
          <a:p>
            <a:pPr>
              <a:buNone/>
            </a:pPr>
            <a:r>
              <a:rPr lang="en-US" sz="2100">
                <a:ea typeface="+mn-lt"/>
                <a:cs typeface="+mn-lt"/>
              </a:rPr>
              <a:t>@SHScounse1ing</a:t>
            </a:r>
          </a:p>
          <a:p>
            <a:pPr>
              <a:buNone/>
            </a:pPr>
            <a:endParaRPr lang="en-US" sz="2100"/>
          </a:p>
        </p:txBody>
      </p:sp>
      <p:sp>
        <p:nvSpPr>
          <p:cNvPr id="9" name="TextBox 8">
            <a:extLst>
              <a:ext uri="{FF2B5EF4-FFF2-40B4-BE49-F238E27FC236}">
                <a16:creationId xmlns:a16="http://schemas.microsoft.com/office/drawing/2014/main" id="{96E686E5-0115-C4BE-D4F5-54BEE77C2E88}"/>
              </a:ext>
            </a:extLst>
          </p:cNvPr>
          <p:cNvSpPr txBox="1"/>
          <p:nvPr/>
        </p:nvSpPr>
        <p:spPr>
          <a:xfrm>
            <a:off x="4111596" y="4599629"/>
            <a:ext cx="5568044" cy="31547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r>
              <a:rPr lang="en-US" sz="1600" u="sng">
                <a:solidFill>
                  <a:srgbClr val="EBB41F"/>
                </a:solidFill>
                <a:cs typeface="Segoe UI"/>
                <a:hlinkClick r:id="rId3"/>
              </a:rPr>
              <a:t>http://www.youtube.com/@sprayberrycounseling</a:t>
            </a:r>
            <a:r>
              <a:rPr lang="en-US" sz="1600">
                <a:cs typeface="Segoe UI"/>
              </a:rPr>
              <a:t>​</a:t>
            </a:r>
          </a:p>
        </p:txBody>
      </p:sp>
      <p:pic>
        <p:nvPicPr>
          <p:cNvPr id="11" name="Picture 9" descr="Qr code&#10;&#10;Description automatically generated">
            <a:extLst>
              <a:ext uri="{FF2B5EF4-FFF2-40B4-BE49-F238E27FC236}">
                <a16:creationId xmlns:a16="http://schemas.microsoft.com/office/drawing/2014/main" id="{C2EA6ED0-8114-5FC9-872B-D4426837D2C5}"/>
              </a:ext>
            </a:extLst>
          </p:cNvPr>
          <p:cNvPicPr>
            <a:picLocks noChangeAspect="1"/>
          </p:cNvPicPr>
          <p:nvPr/>
        </p:nvPicPr>
        <p:blipFill>
          <a:blip r:embed="rId4"/>
          <a:stretch>
            <a:fillRect/>
          </a:stretch>
        </p:blipFill>
        <p:spPr>
          <a:xfrm>
            <a:off x="9814548" y="799684"/>
            <a:ext cx="1395186" cy="1458685"/>
          </a:xfrm>
          <a:prstGeom prst="rect">
            <a:avLst/>
          </a:prstGeom>
        </p:spPr>
      </p:pic>
      <p:pic>
        <p:nvPicPr>
          <p:cNvPr id="13" name="Graphic 12" descr="Internet outline">
            <a:extLst>
              <a:ext uri="{FF2B5EF4-FFF2-40B4-BE49-F238E27FC236}">
                <a16:creationId xmlns:a16="http://schemas.microsoft.com/office/drawing/2014/main" id="{F822CD35-820B-03D4-935E-EF0DAABFE3A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81179" y="2336206"/>
            <a:ext cx="685800" cy="685800"/>
          </a:xfrm>
          <a:prstGeom prst="rect">
            <a:avLst/>
          </a:prstGeom>
        </p:spPr>
      </p:pic>
      <p:pic>
        <p:nvPicPr>
          <p:cNvPr id="15" name="Picture 14">
            <a:extLst>
              <a:ext uri="{FF2B5EF4-FFF2-40B4-BE49-F238E27FC236}">
                <a16:creationId xmlns:a16="http://schemas.microsoft.com/office/drawing/2014/main" id="{E056F379-F0F0-9DA1-ACF6-5FC8586D699D}"/>
              </a:ext>
            </a:extLst>
          </p:cNvPr>
          <p:cNvPicPr>
            <a:picLocks noChangeAspect="1"/>
          </p:cNvPicPr>
          <p:nvPr/>
        </p:nvPicPr>
        <p:blipFill>
          <a:blip r:embed="rId6"/>
          <a:stretch>
            <a:fillRect/>
          </a:stretch>
        </p:blipFill>
        <p:spPr>
          <a:xfrm>
            <a:off x="3358036" y="3158029"/>
            <a:ext cx="532086" cy="541941"/>
          </a:xfrm>
          <a:prstGeom prst="rect">
            <a:avLst/>
          </a:prstGeom>
        </p:spPr>
      </p:pic>
      <p:pic>
        <p:nvPicPr>
          <p:cNvPr id="17" name="Picture 16" descr="A black and white x&#10;&#10;Description automatically generated">
            <a:extLst>
              <a:ext uri="{FF2B5EF4-FFF2-40B4-BE49-F238E27FC236}">
                <a16:creationId xmlns:a16="http://schemas.microsoft.com/office/drawing/2014/main" id="{D3E41086-0819-BB34-57BF-BD76F35C0817}"/>
              </a:ext>
            </a:extLst>
          </p:cNvPr>
          <p:cNvPicPr>
            <a:picLocks noChangeAspect="1"/>
          </p:cNvPicPr>
          <p:nvPr/>
        </p:nvPicPr>
        <p:blipFill>
          <a:blip r:embed="rId7"/>
          <a:srcRect l="21495" t="22031" r="22031" b="25479"/>
          <a:stretch/>
        </p:blipFill>
        <p:spPr>
          <a:xfrm flipH="1">
            <a:off x="3411232" y="3885080"/>
            <a:ext cx="425694" cy="403998"/>
          </a:xfrm>
          <a:prstGeom prst="rect">
            <a:avLst/>
          </a:prstGeom>
        </p:spPr>
      </p:pic>
      <p:pic>
        <p:nvPicPr>
          <p:cNvPr id="19" name="Picture 18">
            <a:extLst>
              <a:ext uri="{FF2B5EF4-FFF2-40B4-BE49-F238E27FC236}">
                <a16:creationId xmlns:a16="http://schemas.microsoft.com/office/drawing/2014/main" id="{44630215-35F2-6CC3-7539-8ED747162159}"/>
              </a:ext>
            </a:extLst>
          </p:cNvPr>
          <p:cNvPicPr>
            <a:picLocks noChangeAspect="1"/>
          </p:cNvPicPr>
          <p:nvPr/>
        </p:nvPicPr>
        <p:blipFill>
          <a:blip r:embed="rId8"/>
          <a:srcRect l="21811" t="11970" r="21694" b="1101"/>
          <a:stretch/>
        </p:blipFill>
        <p:spPr>
          <a:xfrm>
            <a:off x="3328009" y="4516310"/>
            <a:ext cx="693714" cy="482111"/>
          </a:xfrm>
          <a:prstGeom prst="rect">
            <a:avLst/>
          </a:prstGeom>
        </p:spPr>
      </p:pic>
    </p:spTree>
    <p:extLst>
      <p:ext uri="{BB962C8B-B14F-4D97-AF65-F5344CB8AC3E}">
        <p14:creationId xmlns:p14="http://schemas.microsoft.com/office/powerpoint/2010/main" val="327659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4824F2-FD8C-8BDA-FD7A-517C97D35286}"/>
              </a:ext>
            </a:extLst>
          </p:cNvPr>
          <p:cNvSpPr>
            <a:spLocks noGrp="1"/>
          </p:cNvSpPr>
          <p:nvPr>
            <p:ph type="body" sz="quarter" idx="10"/>
          </p:nvPr>
        </p:nvSpPr>
        <p:spPr>
          <a:xfrm>
            <a:off x="545451" y="318138"/>
            <a:ext cx="12192000" cy="655721"/>
          </a:xfrm>
        </p:spPr>
        <p:txBody>
          <a:bodyPr lIns="91440" tIns="45720" rIns="91440" bIns="45720" anchor="t">
            <a:noAutofit/>
          </a:bodyPr>
          <a:lstStyle/>
          <a:p>
            <a:r>
              <a:rPr lang="en-US" sz="4000"/>
              <a:t>Reasons To See Your Counselor</a:t>
            </a:r>
          </a:p>
        </p:txBody>
      </p:sp>
      <p:sp>
        <p:nvSpPr>
          <p:cNvPr id="5" name="Rectangle: Rounded Corners 4">
            <a:extLst>
              <a:ext uri="{FF2B5EF4-FFF2-40B4-BE49-F238E27FC236}">
                <a16:creationId xmlns:a16="http://schemas.microsoft.com/office/drawing/2014/main" id="{80DF5041-E923-EB2C-C5DD-4313EEE2F945}"/>
              </a:ext>
            </a:extLst>
          </p:cNvPr>
          <p:cNvSpPr/>
          <p:nvPr/>
        </p:nvSpPr>
        <p:spPr>
          <a:xfrm>
            <a:off x="4311949" y="2438400"/>
            <a:ext cx="3526972" cy="2397034"/>
          </a:xfrm>
          <a:prstGeom prst="roundRect">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a:solidFill>
                  <a:srgbClr val="C00000"/>
                </a:solidFill>
                <a:ea typeface="Roboto" panose="02000000000000000000" pitchFamily="2" charset="0"/>
                <a:cs typeface="Roboto" panose="02000000000000000000" pitchFamily="2" charset="0"/>
              </a:rPr>
              <a:t>Personal</a:t>
            </a:r>
            <a:endParaRPr lang="en-US" sz="3200"/>
          </a:p>
        </p:txBody>
      </p:sp>
      <p:sp>
        <p:nvSpPr>
          <p:cNvPr id="6" name="Rectangle: Rounded Corners 5">
            <a:extLst>
              <a:ext uri="{FF2B5EF4-FFF2-40B4-BE49-F238E27FC236}">
                <a16:creationId xmlns:a16="http://schemas.microsoft.com/office/drawing/2014/main" id="{43037489-B7D9-BD37-D495-34A9670BADFF}"/>
              </a:ext>
            </a:extLst>
          </p:cNvPr>
          <p:cNvSpPr/>
          <p:nvPr/>
        </p:nvSpPr>
        <p:spPr>
          <a:xfrm>
            <a:off x="8195972" y="2438400"/>
            <a:ext cx="3526972" cy="2397034"/>
          </a:xfrm>
          <a:prstGeom prst="roundRect">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3200" b="1">
                <a:solidFill>
                  <a:srgbClr val="C00000"/>
                </a:solidFill>
                <a:ea typeface="Roboto"/>
                <a:cs typeface="Roboto"/>
              </a:rPr>
              <a:t>College &amp; Career</a:t>
            </a:r>
            <a:endParaRPr lang="en-US" sz="3200"/>
          </a:p>
        </p:txBody>
      </p:sp>
      <p:sp>
        <p:nvSpPr>
          <p:cNvPr id="7" name="Rectangle: Rounded Corners 6">
            <a:extLst>
              <a:ext uri="{FF2B5EF4-FFF2-40B4-BE49-F238E27FC236}">
                <a16:creationId xmlns:a16="http://schemas.microsoft.com/office/drawing/2014/main" id="{8938444E-7EEF-87D3-B790-D3079B0E70C4}"/>
              </a:ext>
            </a:extLst>
          </p:cNvPr>
          <p:cNvSpPr/>
          <p:nvPr/>
        </p:nvSpPr>
        <p:spPr>
          <a:xfrm>
            <a:off x="427926" y="2483031"/>
            <a:ext cx="3526972" cy="2397034"/>
          </a:xfrm>
          <a:prstGeom prst="roundRect">
            <a:avLst/>
          </a:prstGeom>
          <a:ln w="762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a:solidFill>
                  <a:srgbClr val="C00000"/>
                </a:solidFill>
                <a:ea typeface="Roboto" panose="02000000000000000000" pitchFamily="2" charset="0"/>
                <a:cs typeface="Roboto" panose="02000000000000000000" pitchFamily="2" charset="0"/>
              </a:rPr>
              <a:t>Academic</a:t>
            </a:r>
            <a:endParaRPr lang="en-US" sz="3200"/>
          </a:p>
        </p:txBody>
      </p:sp>
    </p:spTree>
    <p:extLst>
      <p:ext uri="{BB962C8B-B14F-4D97-AF65-F5344CB8AC3E}">
        <p14:creationId xmlns:p14="http://schemas.microsoft.com/office/powerpoint/2010/main" val="3093420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8BE5ED-E497-877B-05BD-54D9A69EBFAB}"/>
              </a:ext>
            </a:extLst>
          </p:cNvPr>
          <p:cNvSpPr>
            <a:spLocks noGrp="1"/>
          </p:cNvSpPr>
          <p:nvPr>
            <p:ph type="body" sz="quarter" idx="10"/>
          </p:nvPr>
        </p:nvSpPr>
        <p:spPr>
          <a:xfrm>
            <a:off x="651304" y="339891"/>
            <a:ext cx="12192000" cy="655721"/>
          </a:xfrm>
        </p:spPr>
        <p:txBody>
          <a:bodyPr lIns="91440" tIns="45720" rIns="91440" bIns="45720" anchor="t">
            <a:noAutofit/>
          </a:bodyPr>
          <a:lstStyle/>
          <a:p>
            <a:r>
              <a:rPr lang="en-US" sz="3600"/>
              <a:t>How To Contact Your School Counselor</a:t>
            </a:r>
          </a:p>
        </p:txBody>
      </p:sp>
      <p:sp>
        <p:nvSpPr>
          <p:cNvPr id="3" name="Text Placeholder 2">
            <a:extLst>
              <a:ext uri="{FF2B5EF4-FFF2-40B4-BE49-F238E27FC236}">
                <a16:creationId xmlns:a16="http://schemas.microsoft.com/office/drawing/2014/main" id="{003C44FD-BD82-2D59-F6F9-5C21D7A233C8}"/>
              </a:ext>
            </a:extLst>
          </p:cNvPr>
          <p:cNvSpPr>
            <a:spLocks noGrp="1"/>
          </p:cNvSpPr>
          <p:nvPr>
            <p:ph type="body" sz="quarter" idx="11"/>
          </p:nvPr>
        </p:nvSpPr>
        <p:spPr>
          <a:xfrm>
            <a:off x="655699" y="1597545"/>
            <a:ext cx="10842458" cy="4806615"/>
          </a:xfrm>
        </p:spPr>
        <p:txBody>
          <a:bodyPr lIns="91440" tIns="45720" rIns="91440" bIns="45720" anchor="t">
            <a:normAutofit/>
          </a:bodyPr>
          <a:lstStyle/>
          <a:p>
            <a:r>
              <a:rPr lang="en-US">
                <a:ea typeface="+mn-lt"/>
                <a:cs typeface="+mn-lt"/>
              </a:rPr>
              <a:t>Students can schedule an appointment with their counselor in </a:t>
            </a:r>
            <a:r>
              <a:rPr lang="en-US" err="1">
                <a:ea typeface="+mn-lt"/>
                <a:cs typeface="+mn-lt"/>
              </a:rPr>
              <a:t>SchoolLinks</a:t>
            </a:r>
            <a:endParaRPr lang="en-US" err="1"/>
          </a:p>
          <a:p>
            <a:pPr lvl="1">
              <a:buFont typeface="Courier New" panose="020B0604020202020204" pitchFamily="34" charset="0"/>
              <a:buChar char="o"/>
            </a:pPr>
            <a:r>
              <a:rPr lang="en-US">
                <a:cs typeface="Arial"/>
              </a:rPr>
              <a:t>Click My Team and schedule an appointment with your counselor</a:t>
            </a:r>
          </a:p>
          <a:p>
            <a:pPr lvl="1">
              <a:buFont typeface="Courier New" panose="020B0604020202020204" pitchFamily="34" charset="0"/>
              <a:buChar char="o"/>
            </a:pPr>
            <a:endParaRPr lang="en-US">
              <a:cs typeface="Arial"/>
            </a:endParaRPr>
          </a:p>
          <a:p>
            <a:r>
              <a:rPr lang="en-US">
                <a:cs typeface="Arial"/>
              </a:rPr>
              <a:t>All counselor emails can be found in this presentation or on sprayberrycounseling.com</a:t>
            </a:r>
          </a:p>
          <a:p>
            <a:pPr marL="0" indent="0">
              <a:buNone/>
            </a:pPr>
            <a:endParaRPr lang="en-US">
              <a:cs typeface="Arial"/>
            </a:endParaRPr>
          </a:p>
        </p:txBody>
      </p:sp>
    </p:spTree>
    <p:extLst>
      <p:ext uri="{BB962C8B-B14F-4D97-AF65-F5344CB8AC3E}">
        <p14:creationId xmlns:p14="http://schemas.microsoft.com/office/powerpoint/2010/main" val="1747673205"/>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552206-5952-0C9A-AAEA-52700764570E}"/>
              </a:ext>
            </a:extLst>
          </p:cNvPr>
          <p:cNvSpPr>
            <a:spLocks noGrp="1"/>
          </p:cNvSpPr>
          <p:nvPr>
            <p:ph type="body" sz="quarter" idx="10"/>
          </p:nvPr>
        </p:nvSpPr>
        <p:spPr>
          <a:xfrm>
            <a:off x="96592" y="294203"/>
            <a:ext cx="12192000" cy="655721"/>
          </a:xfrm>
        </p:spPr>
        <p:txBody>
          <a:bodyPr lIns="91440" tIns="45720" rIns="91440" bIns="45720" anchor="t">
            <a:noAutofit/>
          </a:bodyPr>
          <a:lstStyle/>
          <a:p>
            <a:r>
              <a:rPr lang="en-US" sz="4000"/>
              <a:t>Things to Know </a:t>
            </a:r>
          </a:p>
        </p:txBody>
      </p:sp>
      <p:sp>
        <p:nvSpPr>
          <p:cNvPr id="3" name="Text Placeholder 2">
            <a:extLst>
              <a:ext uri="{FF2B5EF4-FFF2-40B4-BE49-F238E27FC236}">
                <a16:creationId xmlns:a16="http://schemas.microsoft.com/office/drawing/2014/main" id="{0DB9C2F4-5810-8A56-A46F-586728FFF636}"/>
              </a:ext>
            </a:extLst>
          </p:cNvPr>
          <p:cNvSpPr>
            <a:spLocks noGrp="1"/>
          </p:cNvSpPr>
          <p:nvPr>
            <p:ph type="body" sz="quarter" idx="11"/>
          </p:nvPr>
        </p:nvSpPr>
        <p:spPr>
          <a:xfrm>
            <a:off x="871877" y="1429966"/>
            <a:ext cx="10655079" cy="4705243"/>
          </a:xfrm>
          <a:ln w="38100">
            <a:solidFill>
              <a:schemeClr val="tx1"/>
            </a:solidFill>
          </a:ln>
        </p:spPr>
        <p:style>
          <a:lnRef idx="2">
            <a:schemeClr val="accent6"/>
          </a:lnRef>
          <a:fillRef idx="1">
            <a:schemeClr val="lt1"/>
          </a:fillRef>
          <a:effectRef idx="0">
            <a:schemeClr val="accent6"/>
          </a:effectRef>
          <a:fontRef idx="minor">
            <a:schemeClr val="dk1"/>
          </a:fontRef>
        </p:style>
        <p:txBody>
          <a:bodyPr>
            <a:normAutofit/>
          </a:bodyPr>
          <a:lstStyle/>
          <a:p>
            <a:pPr marL="58738" indent="0">
              <a:buNone/>
            </a:pPr>
            <a:endParaRPr lang="en-US" sz="700" b="1" u="sng"/>
          </a:p>
          <a:p>
            <a:pPr marL="58738" indent="0">
              <a:buNone/>
            </a:pPr>
            <a:r>
              <a:rPr lang="en-US" sz="2600" b="1" u="sng"/>
              <a:t>Confidentiality</a:t>
            </a:r>
          </a:p>
          <a:p>
            <a:pPr indent="-282575"/>
            <a:r>
              <a:rPr lang="en-US"/>
              <a:t>What you share with your school counselor stays private, </a:t>
            </a:r>
            <a:r>
              <a:rPr lang="en-US" b="1" u="sng"/>
              <a:t>unless</a:t>
            </a:r>
            <a:r>
              <a:rPr lang="en-US"/>
              <a:t> it involves safety concerns or someone (including yourself) being in danger.</a:t>
            </a:r>
          </a:p>
          <a:p>
            <a:pPr marL="0" indent="0">
              <a:buNone/>
            </a:pPr>
            <a:endParaRPr lang="en-US"/>
          </a:p>
          <a:p>
            <a:pPr marL="58738" indent="0">
              <a:buNone/>
            </a:pPr>
            <a:r>
              <a:rPr lang="en-US" sz="2600" b="1" u="sng"/>
              <a:t>Safety</a:t>
            </a:r>
          </a:p>
          <a:p>
            <a:pPr indent="-282575"/>
            <a:r>
              <a:rPr lang="en-US"/>
              <a:t>If you are concerned about a friend/classmate, notify a school counselor or trusted adult immediately.</a:t>
            </a:r>
          </a:p>
          <a:p>
            <a:pPr indent="-282575"/>
            <a:r>
              <a:rPr lang="en-US"/>
              <a:t>Examples include suicide, drugs, alcohol, abuse, etc.</a:t>
            </a:r>
          </a:p>
        </p:txBody>
      </p:sp>
    </p:spTree>
    <p:extLst>
      <p:ext uri="{BB962C8B-B14F-4D97-AF65-F5344CB8AC3E}">
        <p14:creationId xmlns:p14="http://schemas.microsoft.com/office/powerpoint/2010/main" val="2733639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2F6658-7420-51AD-6CB0-9B777A8CE9F0}"/>
              </a:ext>
            </a:extLst>
          </p:cNvPr>
          <p:cNvSpPr>
            <a:spLocks noGrp="1"/>
          </p:cNvSpPr>
          <p:nvPr>
            <p:ph type="body" sz="quarter" idx="10"/>
          </p:nvPr>
        </p:nvSpPr>
        <p:spPr>
          <a:xfrm>
            <a:off x="0" y="333963"/>
            <a:ext cx="12192000" cy="655721"/>
          </a:xfrm>
        </p:spPr>
        <p:txBody>
          <a:bodyPr lIns="91440" tIns="45720" rIns="91440" bIns="45720" anchor="t">
            <a:noAutofit/>
          </a:bodyPr>
          <a:lstStyle/>
          <a:p>
            <a:r>
              <a:rPr lang="en-US" sz="4000"/>
              <a:t>Today’s Agenda</a:t>
            </a:r>
          </a:p>
        </p:txBody>
      </p:sp>
      <p:sp>
        <p:nvSpPr>
          <p:cNvPr id="3" name="Text Placeholder 2">
            <a:extLst>
              <a:ext uri="{FF2B5EF4-FFF2-40B4-BE49-F238E27FC236}">
                <a16:creationId xmlns:a16="http://schemas.microsoft.com/office/drawing/2014/main" id="{D4010EA0-AE38-71A4-0ED1-2634D5FCAE24}"/>
              </a:ext>
            </a:extLst>
          </p:cNvPr>
          <p:cNvSpPr>
            <a:spLocks noGrp="1"/>
          </p:cNvSpPr>
          <p:nvPr>
            <p:ph type="body" sz="quarter" idx="11"/>
          </p:nvPr>
        </p:nvSpPr>
        <p:spPr>
          <a:xfrm>
            <a:off x="1170882" y="1834154"/>
            <a:ext cx="6078726" cy="4806615"/>
          </a:xfrm>
        </p:spPr>
        <p:txBody>
          <a:bodyPr/>
          <a:lstStyle/>
          <a:p>
            <a:r>
              <a:rPr lang="en-US"/>
              <a:t>Graduation Requirements</a:t>
            </a:r>
          </a:p>
          <a:p>
            <a:r>
              <a:rPr lang="en-US"/>
              <a:t>Reading Your Transcript</a:t>
            </a:r>
          </a:p>
          <a:p>
            <a:r>
              <a:rPr lang="en-US" err="1"/>
              <a:t>GAfutures</a:t>
            </a:r>
            <a:endParaRPr lang="en-US"/>
          </a:p>
          <a:p>
            <a:r>
              <a:rPr lang="en-US"/>
              <a:t>Dual Enrollment</a:t>
            </a:r>
          </a:p>
          <a:p>
            <a:r>
              <a:rPr lang="en-US"/>
              <a:t>Testing</a:t>
            </a:r>
          </a:p>
          <a:p>
            <a:r>
              <a:rPr lang="en-US" err="1"/>
              <a:t>SchooLinks</a:t>
            </a:r>
            <a:endParaRPr lang="en-US"/>
          </a:p>
        </p:txBody>
      </p:sp>
      <p:pic>
        <p:nvPicPr>
          <p:cNvPr id="7" name="Picture 6" descr="A cartoon of people with a clock and a clipboard&#10;&#10;AI-generated content may be incorrect.">
            <a:extLst>
              <a:ext uri="{FF2B5EF4-FFF2-40B4-BE49-F238E27FC236}">
                <a16:creationId xmlns:a16="http://schemas.microsoft.com/office/drawing/2014/main" id="{D36352EC-DF72-DA13-A310-567A837BE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5927" y="2006732"/>
            <a:ext cx="4085191" cy="2230729"/>
          </a:xfrm>
          <a:prstGeom prst="rect">
            <a:avLst/>
          </a:prstGeom>
        </p:spPr>
      </p:pic>
    </p:spTree>
    <p:extLst>
      <p:ext uri="{BB962C8B-B14F-4D97-AF65-F5344CB8AC3E}">
        <p14:creationId xmlns:p14="http://schemas.microsoft.com/office/powerpoint/2010/main" val="801947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E5466A-2BD7-0847-8A83-91504F43D243}"/>
              </a:ext>
            </a:extLst>
          </p:cNvPr>
          <p:cNvSpPr>
            <a:spLocks noGrp="1"/>
          </p:cNvSpPr>
          <p:nvPr>
            <p:ph type="body" sz="quarter" idx="10"/>
          </p:nvPr>
        </p:nvSpPr>
        <p:spPr/>
        <p:txBody>
          <a:bodyPr/>
          <a:lstStyle/>
          <a:p>
            <a:r>
              <a:rPr lang="en-US"/>
              <a:t>Graduation Requirements</a:t>
            </a:r>
          </a:p>
        </p:txBody>
      </p:sp>
    </p:spTree>
    <p:extLst>
      <p:ext uri="{BB962C8B-B14F-4D97-AF65-F5344CB8AC3E}">
        <p14:creationId xmlns:p14="http://schemas.microsoft.com/office/powerpoint/2010/main" val="2112997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0AE103-539B-8087-AE31-4869D1D59834}"/>
              </a:ext>
            </a:extLst>
          </p:cNvPr>
          <p:cNvSpPr>
            <a:spLocks noGrp="1"/>
          </p:cNvSpPr>
          <p:nvPr>
            <p:ph type="body" sz="quarter" idx="10"/>
          </p:nvPr>
        </p:nvSpPr>
        <p:spPr>
          <a:xfrm>
            <a:off x="428625" y="309061"/>
            <a:ext cx="12192000" cy="655721"/>
          </a:xfrm>
        </p:spPr>
        <p:txBody>
          <a:bodyPr lIns="91440" tIns="45720" rIns="91440" bIns="45720" anchor="t">
            <a:noAutofit/>
          </a:bodyPr>
          <a:lstStyle/>
          <a:p>
            <a:r>
              <a:rPr lang="en-US" sz="4000"/>
              <a:t>Graduation Requirements</a:t>
            </a:r>
          </a:p>
        </p:txBody>
      </p:sp>
      <p:graphicFrame>
        <p:nvGraphicFramePr>
          <p:cNvPr id="4" name="Content Placeholder 10">
            <a:extLst>
              <a:ext uri="{FF2B5EF4-FFF2-40B4-BE49-F238E27FC236}">
                <a16:creationId xmlns:a16="http://schemas.microsoft.com/office/drawing/2014/main" id="{6443F06B-DC68-8E58-B47C-AEC77EA6066F}"/>
              </a:ext>
            </a:extLst>
          </p:cNvPr>
          <p:cNvGraphicFramePr>
            <a:graphicFrameLocks/>
          </p:cNvGraphicFramePr>
          <p:nvPr/>
        </p:nvGraphicFramePr>
        <p:xfrm>
          <a:off x="1357313" y="1471613"/>
          <a:ext cx="9606166" cy="4904528"/>
        </p:xfrm>
        <a:graphic>
          <a:graphicData uri="http://schemas.openxmlformats.org/drawingml/2006/table">
            <a:tbl>
              <a:tblPr firstRow="1" bandRow="1">
                <a:tableStyleId>{F2DE63D5-997A-4646-A377-4702673A728D}</a:tableStyleId>
              </a:tblPr>
              <a:tblGrid>
                <a:gridCol w="3499697">
                  <a:extLst>
                    <a:ext uri="{9D8B030D-6E8A-4147-A177-3AD203B41FA5}">
                      <a16:colId xmlns:a16="http://schemas.microsoft.com/office/drawing/2014/main" val="20000"/>
                    </a:ext>
                  </a:extLst>
                </a:gridCol>
                <a:gridCol w="6106469">
                  <a:extLst>
                    <a:ext uri="{9D8B030D-6E8A-4147-A177-3AD203B41FA5}">
                      <a16:colId xmlns:a16="http://schemas.microsoft.com/office/drawing/2014/main" val="20001"/>
                    </a:ext>
                  </a:extLst>
                </a:gridCol>
              </a:tblGrid>
              <a:tr h="392844">
                <a:tc>
                  <a:txBody>
                    <a:bodyPr/>
                    <a:lstStyle/>
                    <a:p>
                      <a:r>
                        <a:rPr lang="en-US"/>
                        <a:t>Subject Area</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a:t>Required</a:t>
                      </a:r>
                      <a:r>
                        <a:rPr lang="en-US" baseline="0"/>
                        <a:t> Credits</a:t>
                      </a:r>
                      <a:endParaRPr lang="en-US">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0"/>
                  </a:ext>
                </a:extLst>
              </a:tr>
              <a:tr h="392844">
                <a:tc>
                  <a:txBody>
                    <a:bodyPr/>
                    <a:lstStyle/>
                    <a:p>
                      <a:r>
                        <a:rPr lang="en-US"/>
                        <a:t>English/Language Arts</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b="1"/>
                        <a:t>4 credits</a:t>
                      </a:r>
                      <a:r>
                        <a:rPr lang="en-US"/>
                        <a:t> </a:t>
                      </a:r>
                    </a:p>
                    <a:p>
                      <a:pPr algn="ctr"/>
                      <a:r>
                        <a:rPr lang="en-US" sz="1200" kern="1200">
                          <a:solidFill>
                            <a:schemeClr val="tx1"/>
                          </a:solidFill>
                          <a:latin typeface="+mn-lt"/>
                          <a:ea typeface="+mn-ea"/>
                          <a:cs typeface="+mn-cs"/>
                        </a:rPr>
                        <a:t>(Lit I, Lit II, 3rd &amp; 4th ELA)</a:t>
                      </a:r>
                    </a:p>
                  </a:txBody>
                  <a:tcPr marL="111038" marR="111038"/>
                </a:tc>
                <a:extLst>
                  <a:ext uri="{0D108BD9-81ED-4DB2-BD59-A6C34878D82A}">
                    <a16:rowId xmlns:a16="http://schemas.microsoft.com/office/drawing/2014/main" val="10001"/>
                  </a:ext>
                </a:extLst>
              </a:tr>
              <a:tr h="619484">
                <a:tc>
                  <a:txBody>
                    <a:bodyPr/>
                    <a:lstStyle/>
                    <a:p>
                      <a:r>
                        <a:rPr lang="en-US"/>
                        <a:t>Mathematics</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b="1"/>
                        <a:t>4 credits</a:t>
                      </a:r>
                      <a:r>
                        <a:rPr lang="en-US"/>
                        <a:t> </a:t>
                      </a:r>
                    </a:p>
                    <a:p>
                      <a:pPr algn="ctr"/>
                      <a:r>
                        <a:rPr lang="en-US" sz="1200"/>
                        <a:t>(</a:t>
                      </a:r>
                      <a:r>
                        <a:rPr lang="en-US" sz="1200" err="1"/>
                        <a:t>Alg</a:t>
                      </a:r>
                      <a:r>
                        <a:rPr lang="en-US" sz="1200"/>
                        <a:t> I, Geom, Adv </a:t>
                      </a:r>
                      <a:r>
                        <a:rPr lang="en-US" sz="1200" err="1"/>
                        <a:t>Alg</a:t>
                      </a:r>
                      <a:r>
                        <a:rPr lang="en-US" sz="1200"/>
                        <a:t>, and 4</a:t>
                      </a:r>
                      <a:r>
                        <a:rPr lang="en-US" sz="1200" baseline="30000"/>
                        <a:t>th</a:t>
                      </a:r>
                      <a:r>
                        <a:rPr lang="en-US" sz="1200"/>
                        <a:t> math)</a:t>
                      </a:r>
                      <a:endParaRPr lang="en-US" sz="1200">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2"/>
                  </a:ext>
                </a:extLst>
              </a:tr>
              <a:tr h="664812">
                <a:tc>
                  <a:txBody>
                    <a:bodyPr/>
                    <a:lstStyle/>
                    <a:p>
                      <a:r>
                        <a:rPr lang="en-US"/>
                        <a:t>Science</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b="1"/>
                        <a:t>4 credits</a:t>
                      </a:r>
                      <a:r>
                        <a:rPr lang="en-US"/>
                        <a:t> </a:t>
                      </a:r>
                    </a:p>
                    <a:p>
                      <a:pPr algn="ctr"/>
                      <a:r>
                        <a:rPr lang="en-US" sz="1200"/>
                        <a:t>(Biology, Physics/Physical Science, Chem/Earth Sci/Env Sci, 4</a:t>
                      </a:r>
                      <a:r>
                        <a:rPr lang="en-US" sz="1200" baseline="30000"/>
                        <a:t>th</a:t>
                      </a:r>
                      <a:r>
                        <a:rPr lang="en-US" sz="1200"/>
                        <a:t> science)</a:t>
                      </a:r>
                      <a:endParaRPr lang="en-US" sz="1200">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3"/>
                  </a:ext>
                </a:extLst>
              </a:tr>
              <a:tr h="392844">
                <a:tc>
                  <a:txBody>
                    <a:bodyPr/>
                    <a:lstStyle/>
                    <a:p>
                      <a:r>
                        <a:rPr lang="en-US"/>
                        <a:t>Social Studies</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b="1"/>
                        <a:t>3 credits</a:t>
                      </a:r>
                      <a:r>
                        <a:rPr lang="en-US"/>
                        <a:t> </a:t>
                      </a:r>
                    </a:p>
                    <a:p>
                      <a:pPr algn="ctr"/>
                      <a:r>
                        <a:rPr lang="en-US" sz="1200"/>
                        <a:t>(World History, U.S. History, Gov/Econ)</a:t>
                      </a:r>
                      <a:endParaRPr lang="en-US" sz="1200">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4"/>
                  </a:ext>
                </a:extLst>
              </a:tr>
              <a:tr h="452967">
                <a:tc>
                  <a:txBody>
                    <a:bodyPr/>
                    <a:lstStyle/>
                    <a:p>
                      <a:r>
                        <a:rPr lang="en-US" baseline="0"/>
                        <a:t>World Language/CTAE/Fine Art</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b="1"/>
                        <a:t>3 credits</a:t>
                      </a:r>
                      <a:endParaRPr lang="en-US" b="1">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5"/>
                  </a:ext>
                </a:extLst>
              </a:tr>
              <a:tr h="392844">
                <a:tc>
                  <a:txBody>
                    <a:bodyPr/>
                    <a:lstStyle/>
                    <a:p>
                      <a:r>
                        <a:rPr lang="en-US"/>
                        <a:t>Personal</a:t>
                      </a:r>
                      <a:r>
                        <a:rPr lang="en-US" baseline="0"/>
                        <a:t> Fitness</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b="1" baseline="0"/>
                        <a:t>0.5 credit</a:t>
                      </a:r>
                      <a:endParaRPr lang="en-US" b="1">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6"/>
                  </a:ext>
                </a:extLst>
              </a:tr>
              <a:tr h="392844">
                <a:tc>
                  <a:txBody>
                    <a:bodyPr/>
                    <a:lstStyle/>
                    <a:p>
                      <a:r>
                        <a:rPr lang="en-US"/>
                        <a:t>Health</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b="1"/>
                        <a:t>0.5 credit</a:t>
                      </a:r>
                      <a:endParaRPr lang="en-US" b="1">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7"/>
                  </a:ext>
                </a:extLst>
              </a:tr>
              <a:tr h="392844">
                <a:tc>
                  <a:txBody>
                    <a:bodyPr/>
                    <a:lstStyle/>
                    <a:p>
                      <a:r>
                        <a:rPr lang="en-US"/>
                        <a:t>General Electives</a:t>
                      </a:r>
                      <a:endParaRPr lang="en-US">
                        <a:latin typeface="Arial" panose="020B0604020202020204" pitchFamily="34" charset="0"/>
                        <a:cs typeface="Arial" panose="020B0604020202020204" pitchFamily="34" charset="0"/>
                      </a:endParaRPr>
                    </a:p>
                  </a:txBody>
                  <a:tcPr marL="111038" marR="111038"/>
                </a:tc>
                <a:tc>
                  <a:txBody>
                    <a:bodyPr/>
                    <a:lstStyle/>
                    <a:p>
                      <a:pPr algn="ctr"/>
                      <a:r>
                        <a:rPr lang="en-US" b="1"/>
                        <a:t>4</a:t>
                      </a:r>
                      <a:r>
                        <a:rPr lang="en-US" b="1" baseline="0"/>
                        <a:t> credits</a:t>
                      </a:r>
                      <a:endParaRPr lang="en-US" b="1">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8"/>
                  </a:ext>
                </a:extLst>
              </a:tr>
              <a:tr h="498609">
                <a:tc>
                  <a:txBody>
                    <a:bodyPr/>
                    <a:lstStyle/>
                    <a:p>
                      <a:r>
                        <a:rPr lang="en-US"/>
                        <a:t>TOTAL CREDITS:</a:t>
                      </a:r>
                      <a:endParaRPr lang="en-US" b="1">
                        <a:latin typeface="Arial" panose="020B0604020202020204" pitchFamily="34" charset="0"/>
                        <a:cs typeface="Arial" panose="020B0604020202020204" pitchFamily="34" charset="0"/>
                      </a:endParaRPr>
                    </a:p>
                  </a:txBody>
                  <a:tcPr marL="111038" marR="111038"/>
                </a:tc>
                <a:tc>
                  <a:txBody>
                    <a:bodyPr/>
                    <a:lstStyle/>
                    <a:p>
                      <a:pPr algn="ctr"/>
                      <a:r>
                        <a:rPr lang="en-US" sz="2400" b="1">
                          <a:solidFill>
                            <a:srgbClr val="C00000"/>
                          </a:solidFill>
                        </a:rPr>
                        <a:t>23</a:t>
                      </a:r>
                      <a:r>
                        <a:rPr lang="en-US" sz="2400" b="1">
                          <a:solidFill>
                            <a:srgbClr val="FF0000"/>
                          </a:solidFill>
                        </a:rPr>
                        <a:t> </a:t>
                      </a:r>
                      <a:endParaRPr lang="en-US" sz="2400" b="1">
                        <a:solidFill>
                          <a:srgbClr val="FF0000"/>
                        </a:solidFill>
                        <a:latin typeface="Arial" panose="020B0604020202020204" pitchFamily="34" charset="0"/>
                        <a:cs typeface="Arial" panose="020B0604020202020204" pitchFamily="34" charset="0"/>
                      </a:endParaRPr>
                    </a:p>
                  </a:txBody>
                  <a:tcPr marL="111038" marR="111038"/>
                </a:tc>
                <a:extLst>
                  <a:ext uri="{0D108BD9-81ED-4DB2-BD59-A6C34878D82A}">
                    <a16:rowId xmlns:a16="http://schemas.microsoft.com/office/drawing/2014/main" val="10009"/>
                  </a:ext>
                </a:extLst>
              </a:tr>
            </a:tbl>
          </a:graphicData>
        </a:graphic>
      </p:graphicFrame>
      <p:cxnSp>
        <p:nvCxnSpPr>
          <p:cNvPr id="5" name="Straight Connector 4">
            <a:extLst>
              <a:ext uri="{FF2B5EF4-FFF2-40B4-BE49-F238E27FC236}">
                <a16:creationId xmlns:a16="http://schemas.microsoft.com/office/drawing/2014/main" id="{A1180AFE-37F4-B59D-D5A2-A24F5D170686}"/>
              </a:ext>
            </a:extLst>
          </p:cNvPr>
          <p:cNvCxnSpPr/>
          <p:nvPr/>
        </p:nvCxnSpPr>
        <p:spPr>
          <a:xfrm>
            <a:off x="5041900" y="2044700"/>
            <a:ext cx="0" cy="417830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932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A63BD7-9EAE-5B7C-2415-81F022F6D6BB}"/>
              </a:ext>
            </a:extLst>
          </p:cNvPr>
          <p:cNvSpPr>
            <a:spLocks noGrp="1"/>
          </p:cNvSpPr>
          <p:nvPr>
            <p:ph type="body" sz="quarter" idx="10"/>
          </p:nvPr>
        </p:nvSpPr>
        <p:spPr>
          <a:xfrm>
            <a:off x="166802" y="362189"/>
            <a:ext cx="12192000" cy="655721"/>
          </a:xfrm>
        </p:spPr>
        <p:txBody>
          <a:bodyPr lIns="91440" tIns="45720" rIns="91440" bIns="45720" anchor="t">
            <a:noAutofit/>
          </a:bodyPr>
          <a:lstStyle/>
          <a:p>
            <a:r>
              <a:rPr lang="en-US" sz="4000"/>
              <a:t>Promotion Requirements</a:t>
            </a:r>
          </a:p>
        </p:txBody>
      </p:sp>
      <p:graphicFrame>
        <p:nvGraphicFramePr>
          <p:cNvPr id="4" name="Content Placeholder 3">
            <a:extLst>
              <a:ext uri="{FF2B5EF4-FFF2-40B4-BE49-F238E27FC236}">
                <a16:creationId xmlns:a16="http://schemas.microsoft.com/office/drawing/2014/main" id="{8A9668E3-0EF8-2FB4-F7A6-CF4CE884F32E}"/>
              </a:ext>
            </a:extLst>
          </p:cNvPr>
          <p:cNvGraphicFramePr>
            <a:graphicFrameLocks/>
          </p:cNvGraphicFramePr>
          <p:nvPr/>
        </p:nvGraphicFramePr>
        <p:xfrm>
          <a:off x="1150070" y="1491836"/>
          <a:ext cx="9700182" cy="4541320"/>
        </p:xfrm>
        <a:graphic>
          <a:graphicData uri="http://schemas.openxmlformats.org/drawingml/2006/table">
            <a:tbl>
              <a:tblPr firstRow="1" bandRow="1">
                <a:tableStyleId>{5C22544A-7EE6-4342-B048-85BDC9FD1C3A}</a:tableStyleId>
              </a:tblPr>
              <a:tblGrid>
                <a:gridCol w="2323834">
                  <a:extLst>
                    <a:ext uri="{9D8B030D-6E8A-4147-A177-3AD203B41FA5}">
                      <a16:colId xmlns:a16="http://schemas.microsoft.com/office/drawing/2014/main" val="2691406288"/>
                    </a:ext>
                  </a:extLst>
                </a:gridCol>
                <a:gridCol w="7376348">
                  <a:extLst>
                    <a:ext uri="{9D8B030D-6E8A-4147-A177-3AD203B41FA5}">
                      <a16:colId xmlns:a16="http://schemas.microsoft.com/office/drawing/2014/main" val="1321748806"/>
                    </a:ext>
                  </a:extLst>
                </a:gridCol>
              </a:tblGrid>
              <a:tr h="528115">
                <a:tc>
                  <a:txBody>
                    <a:bodyPr/>
                    <a:lstStyle/>
                    <a:p>
                      <a:pPr algn="ctr"/>
                      <a:r>
                        <a:rPr lang="en-US" sz="2000">
                          <a:latin typeface="Arial" panose="020B0604020202020204" pitchFamily="34" charset="0"/>
                          <a:cs typeface="Arial" panose="020B0604020202020204" pitchFamily="34" charset="0"/>
                        </a:rPr>
                        <a:t>Grade Level</a:t>
                      </a:r>
                    </a:p>
                  </a:txBody>
                  <a:tcPr/>
                </a:tc>
                <a:tc>
                  <a:txBody>
                    <a:bodyPr/>
                    <a:lstStyle/>
                    <a:p>
                      <a:r>
                        <a:rPr lang="en-US" sz="2000">
                          <a:latin typeface="Arial" panose="020B0604020202020204" pitchFamily="34" charset="0"/>
                          <a:cs typeface="Arial" panose="020B0604020202020204" pitchFamily="34" charset="0"/>
                        </a:rPr>
                        <a:t>Required Credits</a:t>
                      </a:r>
                    </a:p>
                  </a:txBody>
                  <a:tcPr/>
                </a:tc>
                <a:extLst>
                  <a:ext uri="{0D108BD9-81ED-4DB2-BD59-A6C34878D82A}">
                    <a16:rowId xmlns:a16="http://schemas.microsoft.com/office/drawing/2014/main" val="1511832558"/>
                  </a:ext>
                </a:extLst>
              </a:tr>
              <a:tr h="1337735">
                <a:tc>
                  <a:txBody>
                    <a:bodyPr/>
                    <a:lstStyle/>
                    <a:p>
                      <a:pPr algn="ctr"/>
                      <a:r>
                        <a:rPr lang="en-US" sz="4000" b="1">
                          <a:latin typeface="Arial" panose="020B0604020202020204" pitchFamily="34" charset="0"/>
                          <a:cs typeface="Arial" panose="020B0604020202020204" pitchFamily="34" charset="0"/>
                        </a:rPr>
                        <a:t>10</a:t>
                      </a:r>
                      <a:r>
                        <a:rPr lang="en-US" sz="4000" b="1" baseline="30000">
                          <a:latin typeface="Arial" panose="020B0604020202020204" pitchFamily="34" charset="0"/>
                          <a:cs typeface="Arial" panose="020B0604020202020204" pitchFamily="34" charset="0"/>
                        </a:rPr>
                        <a:t>th</a:t>
                      </a:r>
                      <a:endParaRPr lang="en-US" sz="4000" b="1">
                        <a:latin typeface="Arial" panose="020B0604020202020204" pitchFamily="34" charset="0"/>
                        <a:cs typeface="Arial" panose="020B0604020202020204" pitchFamily="34" charset="0"/>
                      </a:endParaRPr>
                    </a:p>
                  </a:txBody>
                  <a:tcPr/>
                </a:tc>
                <a:tc>
                  <a:txBody>
                    <a:bodyPr/>
                    <a:lstStyle/>
                    <a:p>
                      <a:r>
                        <a:rPr lang="en-US" sz="3200" b="1">
                          <a:solidFill>
                            <a:srgbClr val="C00000"/>
                          </a:solidFill>
                          <a:latin typeface="Arial" panose="020B0604020202020204" pitchFamily="34" charset="0"/>
                          <a:ea typeface="Roboto" panose="02000000000000000000" pitchFamily="2" charset="0"/>
                          <a:cs typeface="Roboto" panose="02000000000000000000" pitchFamily="2" charset="0"/>
                        </a:rPr>
                        <a:t>5 credits</a:t>
                      </a:r>
                      <a:endParaRPr lang="en-US" sz="3200" b="1">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(1 credit each in core English, Math and Science)</a:t>
                      </a:r>
                    </a:p>
                  </a:txBody>
                  <a:tcPr/>
                </a:tc>
                <a:extLst>
                  <a:ext uri="{0D108BD9-81ED-4DB2-BD59-A6C34878D82A}">
                    <a16:rowId xmlns:a16="http://schemas.microsoft.com/office/drawing/2014/main" val="2291763838"/>
                  </a:ext>
                </a:extLst>
              </a:tr>
              <a:tr h="1337735">
                <a:tc>
                  <a:txBody>
                    <a:bodyPr/>
                    <a:lstStyle/>
                    <a:p>
                      <a:pPr algn="ctr"/>
                      <a:r>
                        <a:rPr lang="en-US" sz="4000" b="1">
                          <a:latin typeface="Arial" panose="020B0604020202020204" pitchFamily="34" charset="0"/>
                          <a:cs typeface="Arial" panose="020B0604020202020204" pitchFamily="34" charset="0"/>
                        </a:rPr>
                        <a:t>11</a:t>
                      </a:r>
                      <a:r>
                        <a:rPr lang="en-US" sz="4000" b="1" baseline="30000">
                          <a:latin typeface="Arial" panose="020B0604020202020204" pitchFamily="34" charset="0"/>
                          <a:cs typeface="Arial" panose="020B0604020202020204" pitchFamily="34" charset="0"/>
                        </a:rPr>
                        <a:t>th</a:t>
                      </a:r>
                      <a:endParaRPr lang="en-US" sz="4000" b="1">
                        <a:latin typeface="Arial" panose="020B0604020202020204" pitchFamily="34" charset="0"/>
                        <a:cs typeface="Arial" panose="020B0604020202020204" pitchFamily="34" charset="0"/>
                      </a:endParaRPr>
                    </a:p>
                  </a:txBody>
                  <a:tcPr/>
                </a:tc>
                <a:tc>
                  <a:txBody>
                    <a:bodyPr/>
                    <a:lstStyle/>
                    <a:p>
                      <a:r>
                        <a:rPr lang="en-US" sz="3200" b="1">
                          <a:solidFill>
                            <a:srgbClr val="C00000"/>
                          </a:solidFill>
                          <a:ea typeface="Roboto" panose="02000000000000000000" pitchFamily="2" charset="0"/>
                          <a:cs typeface="Roboto" panose="02000000000000000000" pitchFamily="2" charset="0"/>
                        </a:rPr>
                        <a:t>10 credits</a:t>
                      </a:r>
                      <a:endParaRPr lang="en-US" sz="3200" b="1">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(2 credits each in core English, Math, and Science)</a:t>
                      </a:r>
                    </a:p>
                  </a:txBody>
                  <a:tcPr/>
                </a:tc>
                <a:extLst>
                  <a:ext uri="{0D108BD9-81ED-4DB2-BD59-A6C34878D82A}">
                    <a16:rowId xmlns:a16="http://schemas.microsoft.com/office/drawing/2014/main" val="1246719059"/>
                  </a:ext>
                </a:extLst>
              </a:tr>
              <a:tr h="1337735">
                <a:tc>
                  <a:txBody>
                    <a:bodyPr/>
                    <a:lstStyle/>
                    <a:p>
                      <a:pPr algn="ctr"/>
                      <a:r>
                        <a:rPr lang="en-US" sz="4000" b="1">
                          <a:latin typeface="Arial" panose="020B0604020202020204" pitchFamily="34" charset="0"/>
                          <a:cs typeface="Arial" panose="020B0604020202020204" pitchFamily="34" charset="0"/>
                        </a:rPr>
                        <a:t>12</a:t>
                      </a:r>
                      <a:r>
                        <a:rPr lang="en-US" sz="4000" b="1" baseline="30000">
                          <a:latin typeface="Arial" panose="020B0604020202020204" pitchFamily="34" charset="0"/>
                          <a:cs typeface="Arial" panose="020B0604020202020204" pitchFamily="34" charset="0"/>
                        </a:rPr>
                        <a:t>th</a:t>
                      </a:r>
                      <a:endParaRPr lang="en-US" sz="4000" b="1">
                        <a:latin typeface="Arial" panose="020B0604020202020204" pitchFamily="34" charset="0"/>
                        <a:cs typeface="Arial" panose="020B0604020202020204" pitchFamily="34" charset="0"/>
                      </a:endParaRPr>
                    </a:p>
                  </a:txBody>
                  <a:tcPr/>
                </a:tc>
                <a:tc>
                  <a:txBody>
                    <a:bodyPr/>
                    <a:lstStyle/>
                    <a:p>
                      <a:r>
                        <a:rPr lang="en-US" sz="3200" b="1">
                          <a:solidFill>
                            <a:srgbClr val="C00000"/>
                          </a:solidFill>
                          <a:ea typeface="Roboto" panose="02000000000000000000" pitchFamily="2" charset="0"/>
                          <a:cs typeface="Roboto" panose="02000000000000000000" pitchFamily="2" charset="0"/>
                        </a:rPr>
                        <a:t>16 credits</a:t>
                      </a:r>
                      <a:endParaRPr lang="en-US" sz="3200" b="1">
                        <a:latin typeface="Arial" panose="020B0604020202020204" pitchFamily="34" charset="0"/>
                        <a:cs typeface="Arial" panose="020B0604020202020204" pitchFamily="34" charset="0"/>
                      </a:endParaRPr>
                    </a:p>
                    <a:p>
                      <a:pPr lvl="0">
                        <a:buNone/>
                      </a:pPr>
                      <a:r>
                        <a:rPr lang="en-US" sz="2400">
                          <a:latin typeface="Arial" panose="020B0604020202020204" pitchFamily="34" charset="0"/>
                          <a:cs typeface="Arial" panose="020B0604020202020204" pitchFamily="34" charset="0"/>
                        </a:rPr>
                        <a:t>(on track for graduation)</a:t>
                      </a:r>
                    </a:p>
                  </a:txBody>
                  <a:tcPr/>
                </a:tc>
                <a:extLst>
                  <a:ext uri="{0D108BD9-81ED-4DB2-BD59-A6C34878D82A}">
                    <a16:rowId xmlns:a16="http://schemas.microsoft.com/office/drawing/2014/main" val="1550637765"/>
                  </a:ext>
                </a:extLst>
              </a:tr>
            </a:tbl>
          </a:graphicData>
        </a:graphic>
      </p:graphicFrame>
    </p:spTree>
    <p:extLst>
      <p:ext uri="{BB962C8B-B14F-4D97-AF65-F5344CB8AC3E}">
        <p14:creationId xmlns:p14="http://schemas.microsoft.com/office/powerpoint/2010/main" val="1456162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C5912C-CD0A-9E35-37BD-F68B86FCDC93}"/>
              </a:ext>
            </a:extLst>
          </p:cNvPr>
          <p:cNvSpPr>
            <a:spLocks noGrp="1"/>
          </p:cNvSpPr>
          <p:nvPr>
            <p:ph type="body" sz="quarter" idx="10"/>
          </p:nvPr>
        </p:nvSpPr>
        <p:spPr/>
        <p:txBody>
          <a:bodyPr/>
          <a:lstStyle/>
          <a:p>
            <a:r>
              <a:rPr lang="en-US" err="1"/>
              <a:t>GAfutures</a:t>
            </a:r>
            <a:endParaRPr lang="en-US"/>
          </a:p>
        </p:txBody>
      </p:sp>
    </p:spTree>
    <p:extLst>
      <p:ext uri="{BB962C8B-B14F-4D97-AF65-F5344CB8AC3E}">
        <p14:creationId xmlns:p14="http://schemas.microsoft.com/office/powerpoint/2010/main" val="1655320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3CFAB2-1E9A-A160-4AE5-B6237F38EF26}"/>
              </a:ext>
            </a:extLst>
          </p:cNvPr>
          <p:cNvSpPr>
            <a:spLocks noGrp="1"/>
          </p:cNvSpPr>
          <p:nvPr>
            <p:ph type="body" sz="quarter" idx="10"/>
          </p:nvPr>
        </p:nvSpPr>
        <p:spPr>
          <a:xfrm>
            <a:off x="372979" y="234616"/>
            <a:ext cx="12192000" cy="655721"/>
          </a:xfrm>
        </p:spPr>
        <p:txBody>
          <a:bodyPr/>
          <a:lstStyle/>
          <a:p>
            <a:r>
              <a:rPr lang="en-US" sz="4000"/>
              <a:t>Creating Your GAfutures Account</a:t>
            </a:r>
          </a:p>
        </p:txBody>
      </p:sp>
      <p:sp>
        <p:nvSpPr>
          <p:cNvPr id="3" name="Text Placeholder 2">
            <a:extLst>
              <a:ext uri="{FF2B5EF4-FFF2-40B4-BE49-F238E27FC236}">
                <a16:creationId xmlns:a16="http://schemas.microsoft.com/office/drawing/2014/main" id="{7C7A30D9-3AA4-7D6E-84D3-3C0CFE660ABE}"/>
              </a:ext>
            </a:extLst>
          </p:cNvPr>
          <p:cNvSpPr>
            <a:spLocks noGrp="1"/>
          </p:cNvSpPr>
          <p:nvPr>
            <p:ph type="body" sz="quarter" idx="11"/>
          </p:nvPr>
        </p:nvSpPr>
        <p:spPr>
          <a:xfrm>
            <a:off x="831182" y="1467853"/>
            <a:ext cx="10842458" cy="4806615"/>
          </a:xfrm>
        </p:spPr>
        <p:txBody>
          <a:bodyPr/>
          <a:lstStyle/>
          <a:p>
            <a:pPr marL="0" indent="0">
              <a:buNone/>
            </a:pPr>
            <a:r>
              <a:rPr lang="en-US" b="1"/>
              <a:t>Step 1 </a:t>
            </a:r>
            <a:r>
              <a:rPr lang="en-US"/>
              <a:t>– Go to </a:t>
            </a:r>
            <a:r>
              <a:rPr lang="en-US">
                <a:hlinkClick r:id="rId2"/>
              </a:rPr>
              <a:t>GAfutures.org</a:t>
            </a:r>
            <a:endParaRPr lang="en-US"/>
          </a:p>
          <a:p>
            <a:pPr marL="0" indent="0">
              <a:buNone/>
            </a:pPr>
            <a:r>
              <a:rPr lang="en-US" b="1"/>
              <a:t>Step 2 – </a:t>
            </a:r>
            <a:r>
              <a:rPr lang="en-US"/>
              <a:t>Click Create an Account at the top</a:t>
            </a:r>
          </a:p>
          <a:p>
            <a:pPr marL="0" indent="0">
              <a:buNone/>
            </a:pPr>
            <a:r>
              <a:rPr lang="en-US" b="1"/>
              <a:t>Step 3 </a:t>
            </a:r>
            <a:r>
              <a:rPr lang="en-US"/>
              <a:t>– Select the ‘Student Account’ option</a:t>
            </a:r>
          </a:p>
        </p:txBody>
      </p:sp>
      <p:pic>
        <p:nvPicPr>
          <p:cNvPr id="6" name="Picture 5">
            <a:extLst>
              <a:ext uri="{FF2B5EF4-FFF2-40B4-BE49-F238E27FC236}">
                <a16:creationId xmlns:a16="http://schemas.microsoft.com/office/drawing/2014/main" id="{12A8F827-E3BA-150A-F88F-502C5D11DA7F}"/>
              </a:ext>
            </a:extLst>
          </p:cNvPr>
          <p:cNvPicPr>
            <a:picLocks noChangeAspect="1"/>
          </p:cNvPicPr>
          <p:nvPr/>
        </p:nvPicPr>
        <p:blipFill>
          <a:blip r:embed="rId3"/>
          <a:stretch>
            <a:fillRect/>
          </a:stretch>
        </p:blipFill>
        <p:spPr>
          <a:xfrm>
            <a:off x="1761520" y="3429000"/>
            <a:ext cx="8668960" cy="2362530"/>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5A3FC5B5-B2AA-8464-FCA0-D0F91F32D7D1}"/>
              </a:ext>
            </a:extLst>
          </p:cNvPr>
          <p:cNvSpPr/>
          <p:nvPr/>
        </p:nvSpPr>
        <p:spPr>
          <a:xfrm>
            <a:off x="2387600" y="4064000"/>
            <a:ext cx="1727200" cy="162560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F3017BB5-1D88-533C-FAD9-36899792DAE8}"/>
              </a:ext>
            </a:extLst>
          </p:cNvPr>
          <p:cNvSpPr/>
          <p:nvPr/>
        </p:nvSpPr>
        <p:spPr>
          <a:xfrm rot="2364457">
            <a:off x="4660900" y="3003206"/>
            <a:ext cx="355600" cy="1435100"/>
          </a:xfrm>
          <a:prstGeom prst="down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2618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7155FD-91B8-DC66-2F6F-ECB43DE7A27F}"/>
              </a:ext>
            </a:extLst>
          </p:cNvPr>
          <p:cNvSpPr>
            <a:spLocks noGrp="1"/>
          </p:cNvSpPr>
          <p:nvPr>
            <p:ph type="body" sz="quarter" idx="10"/>
          </p:nvPr>
        </p:nvSpPr>
        <p:spPr>
          <a:xfrm>
            <a:off x="397042" y="234617"/>
            <a:ext cx="12192000" cy="655721"/>
          </a:xfrm>
        </p:spPr>
        <p:txBody>
          <a:bodyPr/>
          <a:lstStyle/>
          <a:p>
            <a:r>
              <a:rPr lang="en-US" sz="4000"/>
              <a:t>Creating Your GAfutures Account</a:t>
            </a:r>
          </a:p>
        </p:txBody>
      </p:sp>
      <p:sp>
        <p:nvSpPr>
          <p:cNvPr id="3" name="Text Placeholder 2">
            <a:extLst>
              <a:ext uri="{FF2B5EF4-FFF2-40B4-BE49-F238E27FC236}">
                <a16:creationId xmlns:a16="http://schemas.microsoft.com/office/drawing/2014/main" id="{45BE7648-DD09-57BA-023B-2B14F7AB3080}"/>
              </a:ext>
            </a:extLst>
          </p:cNvPr>
          <p:cNvSpPr>
            <a:spLocks noGrp="1"/>
          </p:cNvSpPr>
          <p:nvPr>
            <p:ph type="body" sz="quarter" idx="11"/>
          </p:nvPr>
        </p:nvSpPr>
        <p:spPr/>
        <p:txBody>
          <a:bodyPr/>
          <a:lstStyle/>
          <a:p>
            <a:pPr marL="0" indent="0">
              <a:buNone/>
            </a:pPr>
            <a:r>
              <a:rPr lang="en-US" b="1"/>
              <a:t>Step 4 </a:t>
            </a:r>
            <a:r>
              <a:rPr lang="en-US"/>
              <a:t>– Enter your information</a:t>
            </a:r>
          </a:p>
          <a:p>
            <a:pPr lvl="1"/>
            <a:r>
              <a:rPr lang="en-US"/>
              <a:t>This information must be as it is listed on your transcript/records</a:t>
            </a:r>
          </a:p>
          <a:p>
            <a:pPr lvl="1"/>
            <a:r>
              <a:rPr lang="en-US"/>
              <a:t>Only sections with a red star      are required</a:t>
            </a:r>
          </a:p>
          <a:p>
            <a:pPr lvl="1"/>
            <a:endParaRPr lang="en-US"/>
          </a:p>
          <a:p>
            <a:pPr lvl="1"/>
            <a:endParaRPr lang="en-US"/>
          </a:p>
          <a:p>
            <a:pPr marL="0" indent="0">
              <a:buNone/>
            </a:pPr>
            <a:endParaRPr lang="en-US"/>
          </a:p>
        </p:txBody>
      </p:sp>
      <p:pic>
        <p:nvPicPr>
          <p:cNvPr id="8" name="Picture 7">
            <a:extLst>
              <a:ext uri="{FF2B5EF4-FFF2-40B4-BE49-F238E27FC236}">
                <a16:creationId xmlns:a16="http://schemas.microsoft.com/office/drawing/2014/main" id="{C06D2B51-6513-C422-D01F-36EBC2D4A495}"/>
              </a:ext>
            </a:extLst>
          </p:cNvPr>
          <p:cNvPicPr>
            <a:picLocks noChangeAspect="1"/>
          </p:cNvPicPr>
          <p:nvPr/>
        </p:nvPicPr>
        <p:blipFill>
          <a:blip r:embed="rId2"/>
          <a:stretch>
            <a:fillRect/>
          </a:stretch>
        </p:blipFill>
        <p:spPr>
          <a:xfrm>
            <a:off x="5346689" y="2133589"/>
            <a:ext cx="393711" cy="393711"/>
          </a:xfrm>
          <a:prstGeom prst="rect">
            <a:avLst/>
          </a:prstGeom>
        </p:spPr>
      </p:pic>
      <p:pic>
        <p:nvPicPr>
          <p:cNvPr id="10" name="Picture 9">
            <a:extLst>
              <a:ext uri="{FF2B5EF4-FFF2-40B4-BE49-F238E27FC236}">
                <a16:creationId xmlns:a16="http://schemas.microsoft.com/office/drawing/2014/main" id="{B923E33F-C044-B0FC-6ADA-0B0F7D4124A9}"/>
              </a:ext>
            </a:extLst>
          </p:cNvPr>
          <p:cNvPicPr>
            <a:picLocks noChangeAspect="1"/>
          </p:cNvPicPr>
          <p:nvPr/>
        </p:nvPicPr>
        <p:blipFill>
          <a:blip r:embed="rId3"/>
          <a:stretch>
            <a:fillRect/>
          </a:stretch>
        </p:blipFill>
        <p:spPr>
          <a:xfrm>
            <a:off x="924372" y="2771491"/>
            <a:ext cx="10343256" cy="3743608"/>
          </a:xfrm>
          <a:prstGeom prst="rect">
            <a:avLst/>
          </a:prstGeom>
        </p:spPr>
      </p:pic>
    </p:spTree>
    <p:extLst>
      <p:ext uri="{BB962C8B-B14F-4D97-AF65-F5344CB8AC3E}">
        <p14:creationId xmlns:p14="http://schemas.microsoft.com/office/powerpoint/2010/main" val="602554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875F8-A6F7-83FF-EB71-18263E97F71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49EFA40-3081-F107-6E7C-9F729ABDA254}"/>
              </a:ext>
            </a:extLst>
          </p:cNvPr>
          <p:cNvSpPr>
            <a:spLocks noGrp="1"/>
          </p:cNvSpPr>
          <p:nvPr>
            <p:ph type="body" sz="quarter" idx="10"/>
          </p:nvPr>
        </p:nvSpPr>
        <p:spPr>
          <a:xfrm>
            <a:off x="397042" y="234617"/>
            <a:ext cx="12192000" cy="655721"/>
          </a:xfrm>
        </p:spPr>
        <p:txBody>
          <a:bodyPr/>
          <a:lstStyle/>
          <a:p>
            <a:r>
              <a:rPr lang="en-US" sz="4000"/>
              <a:t>Creating Your GAfutures Account</a:t>
            </a:r>
          </a:p>
        </p:txBody>
      </p:sp>
      <p:sp>
        <p:nvSpPr>
          <p:cNvPr id="3" name="Text Placeholder 2">
            <a:extLst>
              <a:ext uri="{FF2B5EF4-FFF2-40B4-BE49-F238E27FC236}">
                <a16:creationId xmlns:a16="http://schemas.microsoft.com/office/drawing/2014/main" id="{27D92742-A223-10C0-7AAD-6DAD6BA52ED7}"/>
              </a:ext>
            </a:extLst>
          </p:cNvPr>
          <p:cNvSpPr>
            <a:spLocks noGrp="1"/>
          </p:cNvSpPr>
          <p:nvPr>
            <p:ph type="body" sz="quarter" idx="11"/>
          </p:nvPr>
        </p:nvSpPr>
        <p:spPr/>
        <p:txBody>
          <a:bodyPr/>
          <a:lstStyle/>
          <a:p>
            <a:pPr marL="0" indent="0">
              <a:buNone/>
            </a:pPr>
            <a:r>
              <a:rPr lang="en-US" b="1"/>
              <a:t>Step 5 </a:t>
            </a:r>
            <a:r>
              <a:rPr lang="en-US"/>
              <a:t>– Select your ‘High School’ type</a:t>
            </a:r>
          </a:p>
          <a:p>
            <a:pPr lvl="1"/>
            <a:r>
              <a:rPr lang="en-US"/>
              <a:t>You must also select security questions and answers accurately.</a:t>
            </a:r>
          </a:p>
          <a:p>
            <a:pPr lvl="1"/>
            <a:endParaRPr lang="en-US"/>
          </a:p>
          <a:p>
            <a:pPr lvl="1"/>
            <a:endParaRPr lang="en-US"/>
          </a:p>
          <a:p>
            <a:pPr marL="0" indent="0">
              <a:buNone/>
            </a:pPr>
            <a:endParaRPr lang="en-US"/>
          </a:p>
        </p:txBody>
      </p:sp>
      <p:pic>
        <p:nvPicPr>
          <p:cNvPr id="4" name="Picture 3">
            <a:extLst>
              <a:ext uri="{FF2B5EF4-FFF2-40B4-BE49-F238E27FC236}">
                <a16:creationId xmlns:a16="http://schemas.microsoft.com/office/drawing/2014/main" id="{30DA5139-67A5-F856-6BE3-9522536780DF}"/>
              </a:ext>
            </a:extLst>
          </p:cNvPr>
          <p:cNvPicPr>
            <a:picLocks noChangeAspect="1"/>
          </p:cNvPicPr>
          <p:nvPr/>
        </p:nvPicPr>
        <p:blipFill>
          <a:blip r:embed="rId2"/>
          <a:stretch>
            <a:fillRect/>
          </a:stretch>
        </p:blipFill>
        <p:spPr>
          <a:xfrm>
            <a:off x="1551963" y="2555950"/>
            <a:ext cx="8422216" cy="3615389"/>
          </a:xfrm>
          <a:prstGeom prst="rect">
            <a:avLst/>
          </a:prstGeom>
        </p:spPr>
      </p:pic>
    </p:spTree>
    <p:extLst>
      <p:ext uri="{BB962C8B-B14F-4D97-AF65-F5344CB8AC3E}">
        <p14:creationId xmlns:p14="http://schemas.microsoft.com/office/powerpoint/2010/main" val="3209596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2A9C7-653D-EC63-CCE4-D419BE01EB7B}"/>
              </a:ext>
            </a:extLst>
          </p:cNvPr>
          <p:cNvSpPr>
            <a:spLocks noGrp="1"/>
          </p:cNvSpPr>
          <p:nvPr>
            <p:ph type="body" sz="quarter" idx="10"/>
          </p:nvPr>
        </p:nvSpPr>
        <p:spPr>
          <a:xfrm>
            <a:off x="0" y="2075449"/>
            <a:ext cx="12192001" cy="757792"/>
          </a:xfrm>
        </p:spPr>
        <p:txBody>
          <a:bodyPr/>
          <a:lstStyle/>
          <a:p>
            <a:r>
              <a:rPr lang="en-US" sz="4000"/>
              <a:t>Understanding Georgia’s </a:t>
            </a:r>
          </a:p>
          <a:p>
            <a:r>
              <a:rPr lang="en-US" sz="4000"/>
              <a:t>HOPE Programs</a:t>
            </a:r>
          </a:p>
        </p:txBody>
      </p:sp>
    </p:spTree>
    <p:extLst>
      <p:ext uri="{BB962C8B-B14F-4D97-AF65-F5344CB8AC3E}">
        <p14:creationId xmlns:p14="http://schemas.microsoft.com/office/powerpoint/2010/main" val="2946434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12CF86-053A-FFC0-D458-7C4A83A48415}"/>
              </a:ext>
            </a:extLst>
          </p:cNvPr>
          <p:cNvSpPr>
            <a:spLocks noGrp="1"/>
          </p:cNvSpPr>
          <p:nvPr>
            <p:ph type="body" sz="quarter" idx="10"/>
          </p:nvPr>
        </p:nvSpPr>
        <p:spPr>
          <a:xfrm>
            <a:off x="0" y="222585"/>
            <a:ext cx="12192000" cy="655721"/>
          </a:xfrm>
        </p:spPr>
        <p:txBody>
          <a:bodyPr lIns="91440" tIns="45720" rIns="91440" bIns="45720" anchor="t">
            <a:noAutofit/>
          </a:bodyPr>
          <a:lstStyle/>
          <a:p>
            <a:r>
              <a:rPr lang="en-US" sz="4000"/>
              <a:t>The HOPE Scholarship</a:t>
            </a:r>
          </a:p>
        </p:txBody>
      </p:sp>
      <p:sp>
        <p:nvSpPr>
          <p:cNvPr id="3" name="Text Placeholder 2">
            <a:extLst>
              <a:ext uri="{FF2B5EF4-FFF2-40B4-BE49-F238E27FC236}">
                <a16:creationId xmlns:a16="http://schemas.microsoft.com/office/drawing/2014/main" id="{7FB15C10-4DEE-8092-408A-D4C7FAE450AE}"/>
              </a:ext>
            </a:extLst>
          </p:cNvPr>
          <p:cNvSpPr>
            <a:spLocks noGrp="1"/>
          </p:cNvSpPr>
          <p:nvPr>
            <p:ph type="body" sz="quarter" idx="11"/>
          </p:nvPr>
        </p:nvSpPr>
        <p:spPr>
          <a:xfrm>
            <a:off x="782095" y="1159890"/>
            <a:ext cx="10842458" cy="4806615"/>
          </a:xfrm>
        </p:spPr>
        <p:txBody>
          <a:bodyPr lIns="91440" tIns="45720" rIns="91440" bIns="45720" anchor="t">
            <a:noAutofit/>
          </a:bodyPr>
          <a:lstStyle/>
          <a:p>
            <a:r>
              <a:rPr lang="en-US" sz="2000"/>
              <a:t>HOPE stands for </a:t>
            </a:r>
            <a:r>
              <a:rPr lang="en-US" sz="2000" b="1" u="sng"/>
              <a:t>H</a:t>
            </a:r>
            <a:r>
              <a:rPr lang="en-US" sz="2000"/>
              <a:t>elping </a:t>
            </a:r>
            <a:r>
              <a:rPr lang="en-US" sz="2000" b="1" u="sng"/>
              <a:t>O</a:t>
            </a:r>
            <a:r>
              <a:rPr lang="en-US" sz="2000"/>
              <a:t>utstanding </a:t>
            </a:r>
            <a:r>
              <a:rPr lang="en-US" sz="2000" b="1" u="sng"/>
              <a:t>P</a:t>
            </a:r>
            <a:r>
              <a:rPr lang="en-US" sz="2000"/>
              <a:t>upils </a:t>
            </a:r>
            <a:r>
              <a:rPr lang="en-US" sz="2000" b="1" u="sng"/>
              <a:t>E</a:t>
            </a:r>
            <a:r>
              <a:rPr lang="en-US" sz="2000"/>
              <a:t>ducationally.</a:t>
            </a:r>
            <a:endParaRPr lang="en-US" sz="2000">
              <a:cs typeface="Arial"/>
            </a:endParaRPr>
          </a:p>
          <a:p>
            <a:r>
              <a:rPr lang="en-US" sz="2000"/>
              <a:t>These scholarships are awarded to Georgia residents who meet specific academic achievement criteria. They help cover costs at eligible colleges and universities in Georgia. While each scholarship has different criteria, they can be a great way to help pay for college.</a:t>
            </a:r>
            <a:endParaRPr lang="en-US" sz="2000">
              <a:cs typeface="Arial"/>
            </a:endParaRPr>
          </a:p>
          <a:p>
            <a:r>
              <a:rPr lang="en-US" sz="2000"/>
              <a:t>Be a U.S. citizen or meet eligible non-citizen requirements.</a:t>
            </a:r>
            <a:endParaRPr lang="en-US" sz="2000">
              <a:cs typeface="Arial"/>
            </a:endParaRPr>
          </a:p>
          <a:p>
            <a:r>
              <a:rPr lang="en-US" sz="2000">
                <a:cs typeface="Arial"/>
              </a:rPr>
              <a:t>Must have your SSN updated in the CCSD student record.</a:t>
            </a:r>
          </a:p>
          <a:p>
            <a:r>
              <a:rPr lang="en-US" sz="2000"/>
              <a:t>Be a Georgia resident for at least one year.</a:t>
            </a:r>
            <a:endParaRPr lang="en-US" sz="2000">
              <a:cs typeface="Arial"/>
            </a:endParaRPr>
          </a:p>
          <a:p>
            <a:r>
              <a:rPr lang="en-US" sz="2000"/>
              <a:t>Be in compliance with Selective Service registration requirements.</a:t>
            </a:r>
            <a:endParaRPr lang="en-US" sz="2000">
              <a:cs typeface="Arial"/>
            </a:endParaRPr>
          </a:p>
          <a:p>
            <a:r>
              <a:rPr lang="en-US" sz="2000">
                <a:cs typeface="Arial"/>
              </a:rPr>
              <a:t>Must have a minimum of a 3.0 HOPE GPA upon graduation.</a:t>
            </a:r>
          </a:p>
          <a:p>
            <a:r>
              <a:rPr lang="en-US" sz="2000"/>
              <a:t>Must pass 4 rigor classes from GSFC’s </a:t>
            </a:r>
            <a:r>
              <a:rPr lang="en-US" sz="2000">
                <a:hlinkClick r:id="rId3"/>
              </a:rPr>
              <a:t>Academic Rigor Course List</a:t>
            </a:r>
            <a:r>
              <a:rPr lang="en-US" sz="2000"/>
              <a:t>.</a:t>
            </a:r>
            <a:endParaRPr lang="en-US" sz="2000">
              <a:cs typeface="Arial"/>
            </a:endParaRPr>
          </a:p>
          <a:p>
            <a:r>
              <a:rPr lang="en-US" sz="2000" b="1">
                <a:solidFill>
                  <a:srgbClr val="C00000"/>
                </a:solidFill>
                <a:cs typeface="Arial"/>
              </a:rPr>
              <a:t>New HOPE GPA Change</a:t>
            </a:r>
          </a:p>
          <a:p>
            <a:pPr lvl="1"/>
            <a:r>
              <a:rPr lang="en-US" sz="1600" b="1">
                <a:solidFill>
                  <a:srgbClr val="C00000"/>
                </a:solidFill>
                <a:cs typeface="Arial"/>
              </a:rPr>
              <a:t>Specific Advanced Fine Arts courses will be included</a:t>
            </a:r>
          </a:p>
          <a:p>
            <a:pPr lvl="1"/>
            <a:r>
              <a:rPr lang="en-US" sz="1600" b="1">
                <a:solidFill>
                  <a:srgbClr val="C00000"/>
                </a:solidFill>
                <a:cs typeface="Arial"/>
              </a:rPr>
              <a:t>New calculation will be effective with the Class of 2027</a:t>
            </a:r>
          </a:p>
          <a:p>
            <a:endParaRPr lang="en-US" sz="2400">
              <a:cs typeface="Arial"/>
            </a:endParaRPr>
          </a:p>
        </p:txBody>
      </p:sp>
      <p:sp>
        <p:nvSpPr>
          <p:cNvPr id="4" name="Rectangle: Rounded Corners 3">
            <a:extLst>
              <a:ext uri="{FF2B5EF4-FFF2-40B4-BE49-F238E27FC236}">
                <a16:creationId xmlns:a16="http://schemas.microsoft.com/office/drawing/2014/main" id="{8B9F302E-570B-35E2-50E5-C5C2AB43C799}"/>
              </a:ext>
            </a:extLst>
          </p:cNvPr>
          <p:cNvSpPr/>
          <p:nvPr/>
        </p:nvSpPr>
        <p:spPr>
          <a:xfrm>
            <a:off x="8044684" y="6062552"/>
            <a:ext cx="2265291" cy="371074"/>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100" b="1"/>
              <a:t>To see your HOPE GPA, visit </a:t>
            </a:r>
            <a:r>
              <a:rPr lang="en-US" sz="1100">
                <a:hlinkClick r:id="rId4"/>
              </a:rPr>
              <a:t>GAfutures.org</a:t>
            </a:r>
            <a:endParaRPr lang="en-US" sz="1100">
              <a:cs typeface="Arial"/>
            </a:endParaRPr>
          </a:p>
        </p:txBody>
      </p:sp>
      <p:sp>
        <p:nvSpPr>
          <p:cNvPr id="5" name="Star: 5 Points 4">
            <a:extLst>
              <a:ext uri="{FF2B5EF4-FFF2-40B4-BE49-F238E27FC236}">
                <a16:creationId xmlns:a16="http://schemas.microsoft.com/office/drawing/2014/main" id="{1E77ACD6-CAFD-6115-AE55-E3549DED2CB9}"/>
              </a:ext>
            </a:extLst>
          </p:cNvPr>
          <p:cNvSpPr/>
          <p:nvPr/>
        </p:nvSpPr>
        <p:spPr>
          <a:xfrm>
            <a:off x="10021824" y="5417865"/>
            <a:ext cx="1143000" cy="871417"/>
          </a:xfrm>
          <a:prstGeom prst="star5">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6277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63FE05-39AA-D1FE-20B4-8362162D11E2}"/>
              </a:ext>
            </a:extLst>
          </p:cNvPr>
          <p:cNvSpPr>
            <a:spLocks noGrp="1"/>
          </p:cNvSpPr>
          <p:nvPr>
            <p:ph type="body" sz="quarter" idx="10"/>
          </p:nvPr>
        </p:nvSpPr>
        <p:spPr>
          <a:xfrm>
            <a:off x="0" y="513902"/>
            <a:ext cx="12192000" cy="655721"/>
          </a:xfrm>
        </p:spPr>
        <p:txBody>
          <a:bodyPr lIns="91440" tIns="45720" rIns="91440" bIns="45720" anchor="t">
            <a:noAutofit/>
          </a:bodyPr>
          <a:lstStyle/>
          <a:p>
            <a:r>
              <a:rPr lang="en-US" sz="4000"/>
              <a:t>The HOPE Grant</a:t>
            </a:r>
          </a:p>
        </p:txBody>
      </p:sp>
      <p:sp>
        <p:nvSpPr>
          <p:cNvPr id="3" name="Text Placeholder 2">
            <a:extLst>
              <a:ext uri="{FF2B5EF4-FFF2-40B4-BE49-F238E27FC236}">
                <a16:creationId xmlns:a16="http://schemas.microsoft.com/office/drawing/2014/main" id="{35ECEEA3-6E78-D053-184D-33EC6877ACD1}"/>
              </a:ext>
            </a:extLst>
          </p:cNvPr>
          <p:cNvSpPr>
            <a:spLocks noGrp="1"/>
          </p:cNvSpPr>
          <p:nvPr>
            <p:ph type="body" sz="quarter" idx="11"/>
          </p:nvPr>
        </p:nvSpPr>
        <p:spPr>
          <a:xfrm>
            <a:off x="674771" y="1716336"/>
            <a:ext cx="10842458" cy="4806615"/>
          </a:xfrm>
        </p:spPr>
        <p:txBody>
          <a:bodyPr>
            <a:normAutofit/>
          </a:bodyPr>
          <a:lstStyle/>
          <a:p>
            <a:r>
              <a:rPr lang="en-US"/>
              <a:t>HOPE Grants are available to Georgia residents who are working towards a certificate or diploma at an eligible college or university in Georgia.</a:t>
            </a:r>
          </a:p>
          <a:p>
            <a:r>
              <a:rPr lang="en-US"/>
              <a:t>Available at any TCSG college in Georgia</a:t>
            </a:r>
          </a:p>
          <a:p>
            <a:r>
              <a:rPr lang="en-US"/>
              <a:t>Eligibility requirements vary for each grant</a:t>
            </a:r>
          </a:p>
          <a:p>
            <a:r>
              <a:rPr lang="en-US"/>
              <a:t>Can significantly reduce the cost of post-secondary education</a:t>
            </a:r>
          </a:p>
          <a:p>
            <a:r>
              <a:rPr lang="en-US"/>
              <a:t>Great opportunity to make college more affordable and accessible</a:t>
            </a:r>
          </a:p>
          <a:p>
            <a:pPr marL="0" indent="0">
              <a:buNone/>
            </a:pPr>
            <a:endParaRPr lang="en-US"/>
          </a:p>
        </p:txBody>
      </p:sp>
    </p:spTree>
    <p:extLst>
      <p:ext uri="{BB962C8B-B14F-4D97-AF65-F5344CB8AC3E}">
        <p14:creationId xmlns:p14="http://schemas.microsoft.com/office/powerpoint/2010/main" val="3690359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E2D2C9-D55C-B1F2-90E7-936C939110AB}"/>
              </a:ext>
            </a:extLst>
          </p:cNvPr>
          <p:cNvSpPr>
            <a:spLocks noGrp="1"/>
          </p:cNvSpPr>
          <p:nvPr>
            <p:ph type="body" sz="quarter" idx="10"/>
          </p:nvPr>
        </p:nvSpPr>
        <p:spPr>
          <a:xfrm>
            <a:off x="0" y="424113"/>
            <a:ext cx="12192000" cy="655721"/>
          </a:xfrm>
        </p:spPr>
        <p:txBody>
          <a:bodyPr lIns="91440" tIns="45720" rIns="91440" bIns="45720" anchor="t">
            <a:noAutofit/>
          </a:bodyPr>
          <a:lstStyle/>
          <a:p>
            <a:r>
              <a:rPr lang="en-US" sz="4000"/>
              <a:t>HOPE Career Grant</a:t>
            </a:r>
          </a:p>
        </p:txBody>
      </p:sp>
      <p:sp>
        <p:nvSpPr>
          <p:cNvPr id="3" name="Text Placeholder 2">
            <a:extLst>
              <a:ext uri="{FF2B5EF4-FFF2-40B4-BE49-F238E27FC236}">
                <a16:creationId xmlns:a16="http://schemas.microsoft.com/office/drawing/2014/main" id="{66ADC166-0183-3B35-674D-3EA30484CC1D}"/>
              </a:ext>
            </a:extLst>
          </p:cNvPr>
          <p:cNvSpPr>
            <a:spLocks noGrp="1"/>
          </p:cNvSpPr>
          <p:nvPr>
            <p:ph type="body" sz="quarter" idx="11"/>
          </p:nvPr>
        </p:nvSpPr>
        <p:spPr>
          <a:xfrm>
            <a:off x="674771" y="1746883"/>
            <a:ext cx="10842458" cy="4806615"/>
          </a:xfrm>
        </p:spPr>
        <p:txBody>
          <a:bodyPr/>
          <a:lstStyle/>
          <a:p>
            <a:r>
              <a:rPr lang="en-US"/>
              <a:t>Be a Georgia resident</a:t>
            </a:r>
          </a:p>
          <a:p>
            <a:r>
              <a:rPr lang="en-US"/>
              <a:t>Must be a recipient of the HOPE or Zell Miller Grant</a:t>
            </a:r>
          </a:p>
          <a:p>
            <a:r>
              <a:rPr lang="en-US"/>
              <a:t>Eligible for students working towards a certificate or diploma at a technical college in programs that are considered high-demand career fields</a:t>
            </a:r>
          </a:p>
          <a:p>
            <a:r>
              <a:rPr lang="en-US"/>
              <a:t>Fixed award amount based on program and number of enrollment hours</a:t>
            </a:r>
          </a:p>
          <a:p>
            <a:endParaRPr lang="en-US"/>
          </a:p>
          <a:p>
            <a:pPr marL="0" indent="0">
              <a:buNone/>
            </a:pPr>
            <a:endParaRPr lang="en-US"/>
          </a:p>
          <a:p>
            <a:pPr marL="0" indent="0">
              <a:buNone/>
            </a:pPr>
            <a:endParaRPr lang="en-US"/>
          </a:p>
        </p:txBody>
      </p:sp>
      <p:sp>
        <p:nvSpPr>
          <p:cNvPr id="12" name="Rectangle: Rounded Corners 11">
            <a:extLst>
              <a:ext uri="{FF2B5EF4-FFF2-40B4-BE49-F238E27FC236}">
                <a16:creationId xmlns:a16="http://schemas.microsoft.com/office/drawing/2014/main" id="{815E7267-86E3-AC13-AF92-C6E9B242A15E}"/>
              </a:ext>
            </a:extLst>
          </p:cNvPr>
          <p:cNvSpPr/>
          <p:nvPr/>
        </p:nvSpPr>
        <p:spPr>
          <a:xfrm>
            <a:off x="3124200" y="5546557"/>
            <a:ext cx="6958584" cy="559469"/>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a:t>To learn more, visit </a:t>
            </a:r>
            <a:r>
              <a:rPr lang="en-US" b="1" err="1">
                <a:hlinkClick r:id="rId3"/>
              </a:rPr>
              <a:t>GAfutures</a:t>
            </a:r>
            <a:r>
              <a:rPr lang="en-US" b="1">
                <a:hlinkClick r:id="rId3"/>
              </a:rPr>
              <a:t>: HOPE Career Grant</a:t>
            </a:r>
            <a:endParaRPr lang="en-US"/>
          </a:p>
        </p:txBody>
      </p:sp>
    </p:spTree>
    <p:extLst>
      <p:ext uri="{BB962C8B-B14F-4D97-AF65-F5344CB8AC3E}">
        <p14:creationId xmlns:p14="http://schemas.microsoft.com/office/powerpoint/2010/main" val="2609859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A84D1-1500-054F-AB4F-B2D0756663D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4516788-AF66-4933-02CF-45BAF54F3DA3}"/>
              </a:ext>
            </a:extLst>
          </p:cNvPr>
          <p:cNvSpPr>
            <a:spLocks noGrp="1"/>
          </p:cNvSpPr>
          <p:nvPr>
            <p:ph type="body" sz="quarter" idx="10"/>
          </p:nvPr>
        </p:nvSpPr>
        <p:spPr>
          <a:xfrm>
            <a:off x="0" y="424113"/>
            <a:ext cx="12192000" cy="655721"/>
          </a:xfrm>
        </p:spPr>
        <p:txBody>
          <a:bodyPr lIns="91440" tIns="45720" rIns="91440" bIns="45720" anchor="t">
            <a:noAutofit/>
          </a:bodyPr>
          <a:lstStyle/>
          <a:p>
            <a:r>
              <a:rPr lang="en-US" sz="4000"/>
              <a:t>Zell Miller Scholarship</a:t>
            </a:r>
          </a:p>
        </p:txBody>
      </p:sp>
      <p:sp>
        <p:nvSpPr>
          <p:cNvPr id="3" name="Text Placeholder 2">
            <a:extLst>
              <a:ext uri="{FF2B5EF4-FFF2-40B4-BE49-F238E27FC236}">
                <a16:creationId xmlns:a16="http://schemas.microsoft.com/office/drawing/2014/main" id="{481398CE-01F3-6F00-081D-E91FC021F0FE}"/>
              </a:ext>
            </a:extLst>
          </p:cNvPr>
          <p:cNvSpPr>
            <a:spLocks noGrp="1"/>
          </p:cNvSpPr>
          <p:nvPr>
            <p:ph type="body" sz="quarter" idx="11"/>
          </p:nvPr>
        </p:nvSpPr>
        <p:spPr/>
        <p:txBody>
          <a:bodyPr>
            <a:noAutofit/>
          </a:bodyPr>
          <a:lstStyle/>
          <a:p>
            <a:r>
              <a:rPr lang="en-US" sz="2400"/>
              <a:t>Be a U.S. citizen or meet eligible non-citizen requirements</a:t>
            </a:r>
          </a:p>
          <a:p>
            <a:r>
              <a:rPr lang="en-US" sz="2400"/>
              <a:t>Be a Georgia resident for at least one year</a:t>
            </a:r>
          </a:p>
          <a:p>
            <a:r>
              <a:rPr lang="en-US" sz="2400"/>
              <a:t>Must graduate from a Georgia high school</a:t>
            </a:r>
          </a:p>
          <a:p>
            <a:r>
              <a:rPr lang="en-US" sz="2400"/>
              <a:t>Be in compliance with Selective Service registration requirements</a:t>
            </a:r>
          </a:p>
          <a:p>
            <a:r>
              <a:rPr lang="en-US" sz="2400"/>
              <a:t>Must pass 4 rigor classes from GSFC’s </a:t>
            </a:r>
            <a:r>
              <a:rPr lang="en-US" sz="2400">
                <a:hlinkClick r:id="rId3"/>
              </a:rPr>
              <a:t>Academic Rigor Course List</a:t>
            </a:r>
            <a:endParaRPr lang="en-US" sz="2400"/>
          </a:p>
          <a:p>
            <a:r>
              <a:rPr lang="en-US" sz="2400"/>
              <a:t>Must have a minimum of a 3.7 HOPE GPA upon graduation</a:t>
            </a:r>
          </a:p>
          <a:p>
            <a:r>
              <a:rPr lang="en-US" sz="2400"/>
              <a:t>1200 SAT (Math and Reading) or 25 ACT (Composite)</a:t>
            </a:r>
          </a:p>
          <a:p>
            <a:r>
              <a:rPr lang="en-US" sz="2400"/>
              <a:t>Must have your SSN updated in the CCSD student record.</a:t>
            </a:r>
          </a:p>
          <a:p>
            <a:r>
              <a:rPr lang="en-US" sz="2400"/>
              <a:t>Covers </a:t>
            </a:r>
            <a:r>
              <a:rPr lang="en-US" sz="2400" b="1"/>
              <a:t>full</a:t>
            </a:r>
            <a:r>
              <a:rPr lang="en-US" sz="2400"/>
              <a:t> tuition!</a:t>
            </a:r>
          </a:p>
        </p:txBody>
      </p:sp>
      <p:sp>
        <p:nvSpPr>
          <p:cNvPr id="4" name="Rectangle: Rounded Corners 3">
            <a:extLst>
              <a:ext uri="{FF2B5EF4-FFF2-40B4-BE49-F238E27FC236}">
                <a16:creationId xmlns:a16="http://schemas.microsoft.com/office/drawing/2014/main" id="{61E5C7CA-A9A9-3F60-3E8B-E39537DCBA5B}"/>
              </a:ext>
            </a:extLst>
          </p:cNvPr>
          <p:cNvSpPr/>
          <p:nvPr/>
        </p:nvSpPr>
        <p:spPr>
          <a:xfrm>
            <a:off x="2863516" y="6045868"/>
            <a:ext cx="5943600" cy="559469"/>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a:t>To see your HOPE GPA, visit </a:t>
            </a:r>
            <a:r>
              <a:rPr lang="en-US">
                <a:hlinkClick r:id="rId4"/>
              </a:rPr>
              <a:t>GAfutures.org</a:t>
            </a:r>
            <a:endParaRPr lang="en-US"/>
          </a:p>
        </p:txBody>
      </p:sp>
    </p:spTree>
    <p:extLst>
      <p:ext uri="{BB962C8B-B14F-4D97-AF65-F5344CB8AC3E}">
        <p14:creationId xmlns:p14="http://schemas.microsoft.com/office/powerpoint/2010/main" val="342594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78313-7403-74CF-5962-816F57BBB2F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C8574D9-4299-ED5D-2ABC-A6E9DC85DF76}"/>
              </a:ext>
            </a:extLst>
          </p:cNvPr>
          <p:cNvSpPr>
            <a:spLocks noGrp="1"/>
          </p:cNvSpPr>
          <p:nvPr>
            <p:ph type="body" sz="quarter" idx="10"/>
          </p:nvPr>
        </p:nvSpPr>
        <p:spPr>
          <a:xfrm>
            <a:off x="0" y="222585"/>
            <a:ext cx="12192000" cy="655721"/>
          </a:xfrm>
        </p:spPr>
        <p:txBody>
          <a:bodyPr lIns="91440" tIns="45720" rIns="91440" bIns="45720" anchor="t">
            <a:noAutofit/>
          </a:bodyPr>
          <a:lstStyle/>
          <a:p>
            <a:r>
              <a:rPr lang="en-US" sz="4000"/>
              <a:t>Zell Miller Grant</a:t>
            </a:r>
          </a:p>
        </p:txBody>
      </p:sp>
      <p:sp>
        <p:nvSpPr>
          <p:cNvPr id="3" name="Text Placeholder 2">
            <a:extLst>
              <a:ext uri="{FF2B5EF4-FFF2-40B4-BE49-F238E27FC236}">
                <a16:creationId xmlns:a16="http://schemas.microsoft.com/office/drawing/2014/main" id="{205246B6-54D7-659C-13CC-30829D31CF79}"/>
              </a:ext>
            </a:extLst>
          </p:cNvPr>
          <p:cNvSpPr>
            <a:spLocks noGrp="1"/>
          </p:cNvSpPr>
          <p:nvPr>
            <p:ph type="body" sz="quarter" idx="11"/>
          </p:nvPr>
        </p:nvSpPr>
        <p:spPr>
          <a:xfrm>
            <a:off x="674771" y="1578453"/>
            <a:ext cx="10842458" cy="4806615"/>
          </a:xfrm>
        </p:spPr>
        <p:txBody>
          <a:bodyPr>
            <a:noAutofit/>
          </a:bodyPr>
          <a:lstStyle/>
          <a:p>
            <a:r>
              <a:rPr lang="en-US" sz="2400"/>
              <a:t>Be a U.S. citizen or meet eligible non-citizen requirements</a:t>
            </a:r>
          </a:p>
          <a:p>
            <a:r>
              <a:rPr lang="en-US" sz="2400"/>
              <a:t>Be a Georgia resident for at least one year</a:t>
            </a:r>
          </a:p>
          <a:p>
            <a:r>
              <a:rPr lang="en-US" sz="2400" u="sng"/>
              <a:t>No</a:t>
            </a:r>
            <a:r>
              <a:rPr lang="en-US" sz="2400"/>
              <a:t> GPA requirement</a:t>
            </a:r>
          </a:p>
          <a:p>
            <a:r>
              <a:rPr lang="en-US" sz="2400" u="sng"/>
              <a:t>No</a:t>
            </a:r>
            <a:r>
              <a:rPr lang="en-US" sz="2400"/>
              <a:t> test score requirement</a:t>
            </a:r>
          </a:p>
          <a:p>
            <a:r>
              <a:rPr lang="en-US" sz="2400"/>
              <a:t>Must earn a 3.5 GPA at the end of each term at the postsecondary institution</a:t>
            </a:r>
          </a:p>
          <a:p>
            <a:r>
              <a:rPr lang="en-US" sz="2400"/>
              <a:t>Eligible for students working towards a certificate or diploma at a technical college</a:t>
            </a:r>
          </a:p>
          <a:p>
            <a:r>
              <a:rPr lang="en-US" sz="2400"/>
              <a:t>Covers </a:t>
            </a:r>
            <a:r>
              <a:rPr lang="en-US" sz="2400" b="1"/>
              <a:t>standard</a:t>
            </a:r>
            <a:r>
              <a:rPr lang="en-US" sz="2400"/>
              <a:t> </a:t>
            </a:r>
            <a:r>
              <a:rPr lang="en-US" sz="2400" b="1"/>
              <a:t>tuition</a:t>
            </a:r>
            <a:r>
              <a:rPr lang="en-US" sz="2400"/>
              <a:t> rate!</a:t>
            </a:r>
          </a:p>
        </p:txBody>
      </p:sp>
      <p:sp>
        <p:nvSpPr>
          <p:cNvPr id="4" name="Rectangle: Rounded Corners 3">
            <a:extLst>
              <a:ext uri="{FF2B5EF4-FFF2-40B4-BE49-F238E27FC236}">
                <a16:creationId xmlns:a16="http://schemas.microsoft.com/office/drawing/2014/main" id="{701D1704-1CE0-6163-B248-6686A354A6DB}"/>
              </a:ext>
            </a:extLst>
          </p:cNvPr>
          <p:cNvSpPr/>
          <p:nvPr/>
        </p:nvSpPr>
        <p:spPr>
          <a:xfrm>
            <a:off x="2895713" y="5828833"/>
            <a:ext cx="5943600" cy="559469"/>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a:t>To see your HOPE GPA, visit </a:t>
            </a:r>
            <a:r>
              <a:rPr lang="en-US">
                <a:hlinkClick r:id="rId3"/>
              </a:rPr>
              <a:t>GAfutures.org</a:t>
            </a:r>
            <a:endParaRPr lang="en-US"/>
          </a:p>
        </p:txBody>
      </p:sp>
    </p:spTree>
    <p:extLst>
      <p:ext uri="{BB962C8B-B14F-4D97-AF65-F5344CB8AC3E}">
        <p14:creationId xmlns:p14="http://schemas.microsoft.com/office/powerpoint/2010/main" val="2267868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07603D-B91D-B4CD-1C39-3D9DE0A831BD}"/>
              </a:ext>
            </a:extLst>
          </p:cNvPr>
          <p:cNvSpPr>
            <a:spLocks noGrp="1"/>
          </p:cNvSpPr>
          <p:nvPr>
            <p:ph type="body" sz="quarter" idx="10"/>
          </p:nvPr>
        </p:nvSpPr>
        <p:spPr>
          <a:xfrm>
            <a:off x="641377" y="570295"/>
            <a:ext cx="12192000" cy="655721"/>
          </a:xfrm>
        </p:spPr>
        <p:txBody>
          <a:bodyPr/>
          <a:lstStyle/>
          <a:p>
            <a:r>
              <a:rPr lang="en-US" sz="4000"/>
              <a:t>What are Academic Rigor Courses?</a:t>
            </a:r>
          </a:p>
        </p:txBody>
      </p:sp>
      <p:sp>
        <p:nvSpPr>
          <p:cNvPr id="3" name="Text Placeholder 2">
            <a:extLst>
              <a:ext uri="{FF2B5EF4-FFF2-40B4-BE49-F238E27FC236}">
                <a16:creationId xmlns:a16="http://schemas.microsoft.com/office/drawing/2014/main" id="{EF1D44B7-09F0-F577-2587-DA35FA6D6976}"/>
              </a:ext>
            </a:extLst>
          </p:cNvPr>
          <p:cNvSpPr>
            <a:spLocks noGrp="1"/>
          </p:cNvSpPr>
          <p:nvPr>
            <p:ph type="body" sz="quarter" idx="11"/>
          </p:nvPr>
        </p:nvSpPr>
        <p:spPr>
          <a:xfrm>
            <a:off x="818070" y="1711106"/>
            <a:ext cx="10842458" cy="4864792"/>
          </a:xfrm>
        </p:spPr>
        <p:txBody>
          <a:bodyPr>
            <a:normAutofit fontScale="92500" lnSpcReduction="20000"/>
          </a:bodyPr>
          <a:lstStyle/>
          <a:p>
            <a:pPr marL="0" indent="0">
              <a:lnSpc>
                <a:spcPct val="110000"/>
              </a:lnSpc>
              <a:spcBef>
                <a:spcPts val="0"/>
              </a:spcBef>
              <a:buNone/>
            </a:pPr>
            <a:r>
              <a:rPr lang="en-US"/>
              <a:t>Some graduation requirements qualify as rigor courses for HOPE and Zell. </a:t>
            </a:r>
          </a:p>
          <a:p>
            <a:pPr marL="0" indent="0">
              <a:lnSpc>
                <a:spcPct val="110000"/>
              </a:lnSpc>
              <a:spcBef>
                <a:spcPts val="0"/>
              </a:spcBef>
              <a:buNone/>
            </a:pPr>
            <a:endParaRPr lang="en-US"/>
          </a:p>
          <a:p>
            <a:pPr marL="0" indent="0">
              <a:lnSpc>
                <a:spcPct val="110000"/>
              </a:lnSpc>
              <a:spcBef>
                <a:spcPts val="0"/>
              </a:spcBef>
              <a:buNone/>
            </a:pPr>
            <a:r>
              <a:rPr lang="en-US"/>
              <a:t>As you register for 11th- and 12th-grade courses, keep the following in mind. Examples of rigor courses include:</a:t>
            </a:r>
          </a:p>
          <a:p>
            <a:pPr lvl="1">
              <a:lnSpc>
                <a:spcPct val="110000"/>
              </a:lnSpc>
              <a:spcBef>
                <a:spcPts val="0"/>
              </a:spcBef>
            </a:pPr>
            <a:r>
              <a:rPr lang="en-US" b="1"/>
              <a:t>Math</a:t>
            </a:r>
            <a:r>
              <a:rPr lang="en-US"/>
              <a:t> (e.g., Advanced Algebra, </a:t>
            </a:r>
            <a:r>
              <a:rPr lang="en-US" err="1"/>
              <a:t>PreCalc</a:t>
            </a:r>
            <a:r>
              <a:rPr lang="en-US"/>
              <a:t>, AFA)</a:t>
            </a:r>
          </a:p>
          <a:p>
            <a:pPr lvl="1">
              <a:lnSpc>
                <a:spcPct val="110000"/>
              </a:lnSpc>
              <a:spcBef>
                <a:spcPts val="0"/>
              </a:spcBef>
            </a:pPr>
            <a:r>
              <a:rPr lang="en-US" b="1"/>
              <a:t>Science</a:t>
            </a:r>
            <a:r>
              <a:rPr lang="en-US"/>
              <a:t> (e.g., Physics, Chemistry, Zoology, Computer Sci Principles)</a:t>
            </a:r>
          </a:p>
          <a:p>
            <a:pPr lvl="1">
              <a:lnSpc>
                <a:spcPct val="110000"/>
              </a:lnSpc>
              <a:spcBef>
                <a:spcPts val="0"/>
              </a:spcBef>
            </a:pPr>
            <a:r>
              <a:rPr lang="en-US" b="1"/>
              <a:t>AP classes</a:t>
            </a:r>
          </a:p>
          <a:p>
            <a:pPr lvl="1">
              <a:lnSpc>
                <a:spcPct val="110000"/>
              </a:lnSpc>
              <a:spcBef>
                <a:spcPts val="0"/>
              </a:spcBef>
            </a:pPr>
            <a:r>
              <a:rPr lang="en-US" b="1"/>
              <a:t>DE classes</a:t>
            </a:r>
          </a:p>
          <a:p>
            <a:pPr lvl="1">
              <a:lnSpc>
                <a:spcPct val="110000"/>
              </a:lnSpc>
              <a:spcBef>
                <a:spcPts val="0"/>
              </a:spcBef>
            </a:pPr>
            <a:r>
              <a:rPr lang="en-US" b="1"/>
              <a:t>World Languages </a:t>
            </a:r>
            <a:r>
              <a:rPr lang="en-US"/>
              <a:t>(Level 2 and higher)</a:t>
            </a:r>
          </a:p>
          <a:p>
            <a:pPr>
              <a:lnSpc>
                <a:spcPct val="110000"/>
              </a:lnSpc>
              <a:spcBef>
                <a:spcPts val="0"/>
              </a:spcBef>
            </a:pPr>
            <a:endParaRPr lang="en-US"/>
          </a:p>
          <a:p>
            <a:pPr marL="0" indent="0">
              <a:lnSpc>
                <a:spcPct val="110000"/>
              </a:lnSpc>
              <a:spcBef>
                <a:spcPts val="0"/>
              </a:spcBef>
              <a:buNone/>
            </a:pPr>
            <a:r>
              <a:rPr lang="en-US"/>
              <a:t>Remember, students must pass 4 rigor classes from GSFC’s Academic Rigor Course List.</a:t>
            </a:r>
          </a:p>
        </p:txBody>
      </p:sp>
    </p:spTree>
    <p:extLst>
      <p:ext uri="{BB962C8B-B14F-4D97-AF65-F5344CB8AC3E}">
        <p14:creationId xmlns:p14="http://schemas.microsoft.com/office/powerpoint/2010/main" val="69003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7591EC-C146-EF12-ED18-1AA783CE54D1}"/>
              </a:ext>
            </a:extLst>
          </p:cNvPr>
          <p:cNvSpPr>
            <a:spLocks noGrp="1"/>
          </p:cNvSpPr>
          <p:nvPr>
            <p:ph type="body" sz="quarter" idx="10"/>
          </p:nvPr>
        </p:nvSpPr>
        <p:spPr>
          <a:xfrm>
            <a:off x="548640" y="273278"/>
            <a:ext cx="12192000" cy="655721"/>
          </a:xfrm>
        </p:spPr>
        <p:txBody>
          <a:bodyPr lIns="91440" tIns="45720" rIns="91440" bIns="45720" anchor="t">
            <a:noAutofit/>
          </a:bodyPr>
          <a:lstStyle/>
          <a:p>
            <a:r>
              <a:rPr lang="en-US" sz="4000"/>
              <a:t>Understanding Your HOPE GPA</a:t>
            </a:r>
          </a:p>
        </p:txBody>
      </p:sp>
      <p:sp>
        <p:nvSpPr>
          <p:cNvPr id="3" name="Text Placeholder 2">
            <a:extLst>
              <a:ext uri="{FF2B5EF4-FFF2-40B4-BE49-F238E27FC236}">
                <a16:creationId xmlns:a16="http://schemas.microsoft.com/office/drawing/2014/main" id="{5493DB34-FC95-F544-5A8A-6C88FDC3FDE3}"/>
              </a:ext>
            </a:extLst>
          </p:cNvPr>
          <p:cNvSpPr>
            <a:spLocks noGrp="1"/>
          </p:cNvSpPr>
          <p:nvPr>
            <p:ph type="body" sz="quarter" idx="11"/>
          </p:nvPr>
        </p:nvSpPr>
        <p:spPr>
          <a:xfrm>
            <a:off x="1200401" y="1407595"/>
            <a:ext cx="9798157" cy="3412196"/>
          </a:xfrm>
        </p:spPr>
        <p:txBody>
          <a:bodyPr>
            <a:normAutofit/>
          </a:bodyPr>
          <a:lstStyle/>
          <a:p>
            <a:r>
              <a:rPr lang="en-US"/>
              <a:t>Your HOPE GPA = the average of your core classes (English, Math, Science, Social Studies, World Language, and some electives)</a:t>
            </a:r>
          </a:p>
          <a:p>
            <a:pPr marL="0" indent="0">
              <a:buNone/>
            </a:pPr>
            <a:endParaRPr lang="en-US"/>
          </a:p>
          <a:p>
            <a:r>
              <a:rPr lang="en-US"/>
              <a:t>Some AP and DE classes earn extra quality points up to a 4.0</a:t>
            </a:r>
          </a:p>
        </p:txBody>
      </p:sp>
      <p:pic>
        <p:nvPicPr>
          <p:cNvPr id="4" name="Picture 3">
            <a:extLst>
              <a:ext uri="{FF2B5EF4-FFF2-40B4-BE49-F238E27FC236}">
                <a16:creationId xmlns:a16="http://schemas.microsoft.com/office/drawing/2014/main" id="{79A10354-4188-5C7C-6E4C-C7DDBDCB9082}"/>
              </a:ext>
            </a:extLst>
          </p:cNvPr>
          <p:cNvPicPr>
            <a:picLocks noChangeAspect="1"/>
          </p:cNvPicPr>
          <p:nvPr/>
        </p:nvPicPr>
        <p:blipFill>
          <a:blip r:embed="rId2">
            <a:biLevel thresh="75000"/>
          </a:blip>
          <a:stretch>
            <a:fillRect/>
          </a:stretch>
        </p:blipFill>
        <p:spPr>
          <a:xfrm>
            <a:off x="2550662" y="4292501"/>
            <a:ext cx="7095744" cy="2240940"/>
          </a:xfrm>
          <a:prstGeom prst="rect">
            <a:avLst/>
          </a:prstGeom>
        </p:spPr>
      </p:pic>
    </p:spTree>
    <p:extLst>
      <p:ext uri="{BB962C8B-B14F-4D97-AF65-F5344CB8AC3E}">
        <p14:creationId xmlns:p14="http://schemas.microsoft.com/office/powerpoint/2010/main" val="576348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EF3013-7E17-E79E-4E8D-3C1E584FCE4D}"/>
              </a:ext>
            </a:extLst>
          </p:cNvPr>
          <p:cNvSpPr>
            <a:spLocks noGrp="1"/>
          </p:cNvSpPr>
          <p:nvPr>
            <p:ph type="body" sz="quarter" idx="10"/>
          </p:nvPr>
        </p:nvSpPr>
        <p:spPr>
          <a:xfrm>
            <a:off x="121920" y="236702"/>
            <a:ext cx="12192000" cy="655721"/>
          </a:xfrm>
        </p:spPr>
        <p:txBody>
          <a:bodyPr lIns="91440" tIns="45720" rIns="91440" bIns="45720" anchor="t">
            <a:noAutofit/>
          </a:bodyPr>
          <a:lstStyle/>
          <a:p>
            <a:r>
              <a:rPr lang="en-US" sz="4000"/>
              <a:t>Accessing Your HOPE GPA</a:t>
            </a:r>
          </a:p>
        </p:txBody>
      </p:sp>
      <p:sp>
        <p:nvSpPr>
          <p:cNvPr id="3" name="Text Placeholder 2">
            <a:extLst>
              <a:ext uri="{FF2B5EF4-FFF2-40B4-BE49-F238E27FC236}">
                <a16:creationId xmlns:a16="http://schemas.microsoft.com/office/drawing/2014/main" id="{E0FD1F46-9FB5-AEDB-D252-47CC28D9BA75}"/>
              </a:ext>
            </a:extLst>
          </p:cNvPr>
          <p:cNvSpPr>
            <a:spLocks noGrp="1"/>
          </p:cNvSpPr>
          <p:nvPr>
            <p:ph type="body" sz="quarter" idx="11"/>
          </p:nvPr>
        </p:nvSpPr>
        <p:spPr>
          <a:xfrm>
            <a:off x="739165" y="1717974"/>
            <a:ext cx="4616557" cy="4806615"/>
          </a:xfrm>
        </p:spPr>
        <p:txBody>
          <a:bodyPr>
            <a:normAutofit/>
          </a:bodyPr>
          <a:lstStyle/>
          <a:p>
            <a:pPr marL="0" indent="0">
              <a:buNone/>
            </a:pPr>
            <a:r>
              <a:rPr lang="en-US" sz="2400"/>
              <a:t>To access your HOPE GPA, log in to your </a:t>
            </a:r>
            <a:r>
              <a:rPr lang="en-US" sz="2400" err="1"/>
              <a:t>GAfutures</a:t>
            </a:r>
            <a:r>
              <a:rPr lang="en-US" sz="2400"/>
              <a:t> account at </a:t>
            </a:r>
            <a:r>
              <a:rPr lang="en-US" sz="2400">
                <a:hlinkClick r:id="rId3"/>
              </a:rPr>
              <a:t>GAfutures.org</a:t>
            </a:r>
            <a:r>
              <a:rPr lang="en-US" sz="2400"/>
              <a:t>.</a:t>
            </a:r>
          </a:p>
          <a:p>
            <a:pPr marL="0" indent="0">
              <a:buNone/>
            </a:pPr>
            <a:endParaRPr lang="en-US" sz="2400"/>
          </a:p>
          <a:p>
            <a:pPr marL="0" indent="0">
              <a:buNone/>
            </a:pPr>
            <a:r>
              <a:rPr lang="en-US" sz="2400"/>
              <a:t>On your homepage, click “My High School HOPE GPA” on the menu bar.</a:t>
            </a:r>
          </a:p>
          <a:p>
            <a:pPr marL="0" indent="0">
              <a:buNone/>
            </a:pPr>
            <a:endParaRPr lang="en-US" sz="2400" b="1">
              <a:solidFill>
                <a:srgbClr val="C00000"/>
              </a:solidFill>
              <a:latin typeface="Arial" panose="020B0604020202020204" pitchFamily="34" charset="0"/>
              <a:ea typeface="Roboto" panose="02000000000000000000" pitchFamily="2" charset="0"/>
              <a:cs typeface="Roboto" panose="02000000000000000000" pitchFamily="2" charset="0"/>
            </a:endParaRPr>
          </a:p>
          <a:p>
            <a:pPr marL="0" indent="0">
              <a:buNone/>
            </a:pPr>
            <a:r>
              <a:rPr lang="en-US" sz="2400" b="1">
                <a:solidFill>
                  <a:srgbClr val="C00000"/>
                </a:solidFill>
                <a:latin typeface="Arial" panose="020B0604020202020204" pitchFamily="34" charset="0"/>
                <a:ea typeface="Roboto" panose="02000000000000000000" pitchFamily="2" charset="0"/>
                <a:cs typeface="Roboto" panose="02000000000000000000" pitchFamily="2" charset="0"/>
              </a:rPr>
              <a:t>Reminder: To view your High School HOPE GPA, we must have your Social Security number on file at school.</a:t>
            </a:r>
            <a:endParaRPr lang="en-US" sz="2400"/>
          </a:p>
        </p:txBody>
      </p:sp>
      <p:pic>
        <p:nvPicPr>
          <p:cNvPr id="4" name="Picture 3" descr="A screenshot of a computer screen&#10;&#10;AI-generated content may be incorrect.">
            <a:extLst>
              <a:ext uri="{FF2B5EF4-FFF2-40B4-BE49-F238E27FC236}">
                <a16:creationId xmlns:a16="http://schemas.microsoft.com/office/drawing/2014/main" id="{68B4B022-EEAD-05D6-69B2-F7E799051524}"/>
              </a:ext>
            </a:extLst>
          </p:cNvPr>
          <p:cNvPicPr>
            <a:picLocks noChangeAspect="1"/>
          </p:cNvPicPr>
          <p:nvPr/>
        </p:nvPicPr>
        <p:blipFill>
          <a:blip r:embed="rId4"/>
          <a:srcRect r="10617" b="-1"/>
          <a:stretch>
            <a:fillRect/>
          </a:stretch>
        </p:blipFill>
        <p:spPr>
          <a:xfrm>
            <a:off x="6580676" y="1717974"/>
            <a:ext cx="3382895" cy="4799822"/>
          </a:xfrm>
          <a:prstGeom prst="rect">
            <a:avLst/>
          </a:prstGeom>
          <a:ln w="57150">
            <a:solidFill>
              <a:schemeClr val="tx1"/>
            </a:solidFill>
          </a:ln>
        </p:spPr>
      </p:pic>
      <p:sp>
        <p:nvSpPr>
          <p:cNvPr id="5" name="Arrow: Left 4">
            <a:extLst>
              <a:ext uri="{FF2B5EF4-FFF2-40B4-BE49-F238E27FC236}">
                <a16:creationId xmlns:a16="http://schemas.microsoft.com/office/drawing/2014/main" id="{AB70B80D-F9F4-1802-2D5E-1D76552C04C2}"/>
              </a:ext>
            </a:extLst>
          </p:cNvPr>
          <p:cNvSpPr/>
          <p:nvPr/>
        </p:nvSpPr>
        <p:spPr>
          <a:xfrm>
            <a:off x="9303347" y="3880935"/>
            <a:ext cx="658368" cy="484632"/>
          </a:xfrm>
          <a:prstGeom prst="lef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8659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BC821E-6625-B51A-A2A1-9BB7F1B58013}"/>
              </a:ext>
            </a:extLst>
          </p:cNvPr>
          <p:cNvSpPr>
            <a:spLocks noGrp="1"/>
          </p:cNvSpPr>
          <p:nvPr>
            <p:ph type="body" sz="quarter" idx="10"/>
          </p:nvPr>
        </p:nvSpPr>
        <p:spPr>
          <a:xfrm>
            <a:off x="0" y="200126"/>
            <a:ext cx="12192000" cy="655721"/>
          </a:xfrm>
        </p:spPr>
        <p:txBody>
          <a:bodyPr lIns="91440" tIns="45720" rIns="91440" bIns="45720" anchor="t">
            <a:noAutofit/>
          </a:bodyPr>
          <a:lstStyle/>
          <a:p>
            <a:r>
              <a:rPr lang="en-US" sz="4000"/>
              <a:t>Accessing Your HOPE GPA</a:t>
            </a:r>
          </a:p>
        </p:txBody>
      </p:sp>
      <p:sp>
        <p:nvSpPr>
          <p:cNvPr id="3" name="Text Placeholder 2">
            <a:extLst>
              <a:ext uri="{FF2B5EF4-FFF2-40B4-BE49-F238E27FC236}">
                <a16:creationId xmlns:a16="http://schemas.microsoft.com/office/drawing/2014/main" id="{3C2D9855-2CC4-690F-4FF6-6B84BA7E6528}"/>
              </a:ext>
            </a:extLst>
          </p:cNvPr>
          <p:cNvSpPr>
            <a:spLocks noGrp="1"/>
          </p:cNvSpPr>
          <p:nvPr>
            <p:ph type="body" sz="quarter" idx="11"/>
          </p:nvPr>
        </p:nvSpPr>
        <p:spPr>
          <a:xfrm>
            <a:off x="674771" y="1400784"/>
            <a:ext cx="10842458" cy="4941356"/>
          </a:xfrm>
        </p:spPr>
        <p:txBody>
          <a:bodyPr/>
          <a:lstStyle/>
          <a:p>
            <a:r>
              <a:rPr lang="en-US"/>
              <a:t>Select the high school you are currently attending</a:t>
            </a:r>
          </a:p>
          <a:p>
            <a:endParaRPr lang="en-US"/>
          </a:p>
          <a:p>
            <a:endParaRPr lang="en-US"/>
          </a:p>
          <a:p>
            <a:endParaRPr lang="en-US"/>
          </a:p>
          <a:p>
            <a:pPr marL="0" indent="0">
              <a:buNone/>
            </a:pPr>
            <a:endParaRPr lang="en-US"/>
          </a:p>
          <a:p>
            <a:r>
              <a:rPr lang="en-US"/>
              <a:t>Click </a:t>
            </a:r>
            <a:r>
              <a:rPr lang="en-US" b="1"/>
              <a:t>“View Your Detailed GPA Report” </a:t>
            </a:r>
            <a:r>
              <a:rPr lang="en-US"/>
              <a:t>to view your HOPE GPA and access your HOPE transcript</a:t>
            </a:r>
          </a:p>
        </p:txBody>
      </p:sp>
      <p:pic>
        <p:nvPicPr>
          <p:cNvPr id="4" name="Picture 3">
            <a:extLst>
              <a:ext uri="{FF2B5EF4-FFF2-40B4-BE49-F238E27FC236}">
                <a16:creationId xmlns:a16="http://schemas.microsoft.com/office/drawing/2014/main" id="{B33BD20A-3796-A7CE-D904-CCD9F300B26B}"/>
              </a:ext>
            </a:extLst>
          </p:cNvPr>
          <p:cNvPicPr>
            <a:picLocks noChangeAspect="1"/>
          </p:cNvPicPr>
          <p:nvPr/>
        </p:nvPicPr>
        <p:blipFill>
          <a:blip r:embed="rId2"/>
          <a:stretch>
            <a:fillRect/>
          </a:stretch>
        </p:blipFill>
        <p:spPr>
          <a:xfrm>
            <a:off x="4423979" y="1925416"/>
            <a:ext cx="6671188" cy="17526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EC47B9FA-5B09-8E61-4C15-A0F69DD42861}"/>
              </a:ext>
            </a:extLst>
          </p:cNvPr>
          <p:cNvPicPr>
            <a:picLocks noChangeAspect="1"/>
          </p:cNvPicPr>
          <p:nvPr/>
        </p:nvPicPr>
        <p:blipFill>
          <a:blip r:embed="rId3"/>
          <a:stretch>
            <a:fillRect/>
          </a:stretch>
        </p:blipFill>
        <p:spPr>
          <a:xfrm>
            <a:off x="5027601" y="5146444"/>
            <a:ext cx="6489628" cy="14220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2428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1F5559-92C7-EEB9-AEDB-60642C71A5F7}"/>
              </a:ext>
            </a:extLst>
          </p:cNvPr>
          <p:cNvSpPr>
            <a:spLocks noGrp="1"/>
          </p:cNvSpPr>
          <p:nvPr>
            <p:ph type="body" sz="quarter" idx="10"/>
          </p:nvPr>
        </p:nvSpPr>
        <p:spPr/>
        <p:txBody>
          <a:bodyPr/>
          <a:lstStyle/>
          <a:p>
            <a:r>
              <a:rPr lang="en-US"/>
              <a:t>Testing</a:t>
            </a:r>
          </a:p>
        </p:txBody>
      </p:sp>
    </p:spTree>
    <p:extLst>
      <p:ext uri="{BB962C8B-B14F-4D97-AF65-F5344CB8AC3E}">
        <p14:creationId xmlns:p14="http://schemas.microsoft.com/office/powerpoint/2010/main" val="2052585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773D6D-608A-F6D4-A5BC-3DE26379437C}"/>
              </a:ext>
            </a:extLst>
          </p:cNvPr>
          <p:cNvSpPr>
            <a:spLocks noGrp="1"/>
          </p:cNvSpPr>
          <p:nvPr>
            <p:ph type="body" sz="quarter" idx="10"/>
          </p:nvPr>
        </p:nvSpPr>
        <p:spPr>
          <a:xfrm>
            <a:off x="0" y="424114"/>
            <a:ext cx="12192000" cy="655721"/>
          </a:xfrm>
        </p:spPr>
        <p:txBody>
          <a:bodyPr lIns="91440" tIns="45720" rIns="91440" bIns="45720" anchor="t">
            <a:noAutofit/>
          </a:bodyPr>
          <a:lstStyle/>
          <a:p>
            <a:r>
              <a:rPr lang="en-US" sz="4000"/>
              <a:t>PSAT &amp; SAT</a:t>
            </a:r>
          </a:p>
        </p:txBody>
      </p:sp>
      <p:sp>
        <p:nvSpPr>
          <p:cNvPr id="3" name="Text Placeholder 2">
            <a:extLst>
              <a:ext uri="{FF2B5EF4-FFF2-40B4-BE49-F238E27FC236}">
                <a16:creationId xmlns:a16="http://schemas.microsoft.com/office/drawing/2014/main" id="{A27E4F14-B660-A9C3-326E-362C5DE28506}"/>
              </a:ext>
            </a:extLst>
          </p:cNvPr>
          <p:cNvSpPr>
            <a:spLocks noGrp="1"/>
          </p:cNvSpPr>
          <p:nvPr>
            <p:ph type="body" sz="quarter" idx="11"/>
          </p:nvPr>
        </p:nvSpPr>
        <p:spPr>
          <a:xfrm>
            <a:off x="1255776" y="1299410"/>
            <a:ext cx="4409293" cy="4806615"/>
          </a:xfrm>
        </p:spPr>
        <p:txBody>
          <a:bodyPr lIns="91440" tIns="45720" rIns="91440" bIns="45720" anchor="t">
            <a:noAutofit/>
          </a:bodyPr>
          <a:lstStyle/>
          <a:p>
            <a:pPr marL="0" indent="0">
              <a:buNone/>
            </a:pPr>
            <a:r>
              <a:rPr lang="en-US" sz="2400" b="1" u="sng"/>
              <a:t>PSAT- October 21</a:t>
            </a:r>
          </a:p>
          <a:p>
            <a:r>
              <a:rPr lang="en-US" sz="2400"/>
              <a:t>The state of Georgia pays for all 10</a:t>
            </a:r>
            <a:r>
              <a:rPr lang="en-US" sz="2400" baseline="30000"/>
              <a:t>th</a:t>
            </a:r>
            <a:r>
              <a:rPr lang="en-US" sz="2400"/>
              <a:t> grade students to take the PSAT.</a:t>
            </a:r>
            <a:endParaRPr lang="en-US" sz="2400">
              <a:cs typeface="Arial"/>
            </a:endParaRPr>
          </a:p>
          <a:p>
            <a:r>
              <a:rPr lang="en-US" sz="2400"/>
              <a:t>This test is designed to prepare students for the SAT.</a:t>
            </a:r>
            <a:endParaRPr lang="en-US" sz="2400">
              <a:cs typeface="Arial"/>
            </a:endParaRPr>
          </a:p>
          <a:p>
            <a:r>
              <a:rPr lang="en-US" sz="2400"/>
              <a:t>College Board offers free, online practice tests.</a:t>
            </a:r>
            <a:endParaRPr lang="en-US" sz="2400">
              <a:cs typeface="Arial"/>
            </a:endParaRPr>
          </a:p>
          <a:p>
            <a:r>
              <a:rPr lang="en-US" sz="2400"/>
              <a:t>To access your PSAT scores, visit </a:t>
            </a:r>
            <a:r>
              <a:rPr lang="en-US" sz="2400">
                <a:hlinkClick r:id="rId2"/>
              </a:rPr>
              <a:t>The PSAT/NMSQT – SAT Suite | College Board</a:t>
            </a:r>
            <a:r>
              <a:rPr lang="en-US" sz="2400"/>
              <a:t>.</a:t>
            </a:r>
            <a:endParaRPr lang="en-US" sz="2400">
              <a:cs typeface="Arial"/>
            </a:endParaRPr>
          </a:p>
        </p:txBody>
      </p:sp>
      <p:sp>
        <p:nvSpPr>
          <p:cNvPr id="4" name="Text Placeholder 2">
            <a:extLst>
              <a:ext uri="{FF2B5EF4-FFF2-40B4-BE49-F238E27FC236}">
                <a16:creationId xmlns:a16="http://schemas.microsoft.com/office/drawing/2014/main" id="{DCF28382-C3FA-0B2A-80FD-2483C6A06B37}"/>
              </a:ext>
            </a:extLst>
          </p:cNvPr>
          <p:cNvSpPr txBox="1">
            <a:spLocks/>
          </p:cNvSpPr>
          <p:nvPr/>
        </p:nvSpPr>
        <p:spPr>
          <a:xfrm>
            <a:off x="6376416" y="1299410"/>
            <a:ext cx="4559808" cy="4806615"/>
          </a:xfrm>
          <a:prstGeom prst="rect">
            <a:avLst/>
          </a:prstGeom>
        </p:spPr>
        <p:txBody>
          <a:bodyPr lIns="91440" tIns="45720" rIns="91440" bIns="45720" anchor="t">
            <a:noAutofit/>
          </a:bodyPr>
          <a:lstStyle>
            <a:lvl1pPr marL="457200" indent="-4572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u="sng"/>
              <a:t>SAT</a:t>
            </a:r>
          </a:p>
          <a:p>
            <a:r>
              <a:rPr lang="en-US" sz="2400"/>
              <a:t>This assessment contains 2 sections in a digital format.</a:t>
            </a:r>
            <a:endParaRPr lang="en-US" sz="2400">
              <a:cs typeface="Arial"/>
            </a:endParaRPr>
          </a:p>
          <a:p>
            <a:pPr lvl="1"/>
            <a:r>
              <a:rPr lang="en-US" sz="2000" b="1"/>
              <a:t>Reading &amp; Writing</a:t>
            </a:r>
          </a:p>
          <a:p>
            <a:pPr lvl="1"/>
            <a:r>
              <a:rPr lang="en-US" sz="2000" b="1"/>
              <a:t>Math</a:t>
            </a:r>
          </a:p>
          <a:p>
            <a:r>
              <a:rPr lang="en-US" sz="2400"/>
              <a:t>Be mindful of application deadlines when completing your registration.</a:t>
            </a:r>
          </a:p>
          <a:p>
            <a:r>
              <a:rPr lang="en-US" sz="2400"/>
              <a:t>College Board offers free, online practice tests.</a:t>
            </a:r>
          </a:p>
          <a:p>
            <a:r>
              <a:rPr lang="en-US" sz="2400"/>
              <a:t>Register online at </a:t>
            </a:r>
            <a:r>
              <a:rPr lang="en-US" sz="2400">
                <a:hlinkClick r:id="rId3"/>
              </a:rPr>
              <a:t>The SAT – SAT Suite | College Board</a:t>
            </a:r>
            <a:endParaRPr lang="en-US" sz="2400"/>
          </a:p>
        </p:txBody>
      </p:sp>
    </p:spTree>
    <p:extLst>
      <p:ext uri="{BB962C8B-B14F-4D97-AF65-F5344CB8AC3E}">
        <p14:creationId xmlns:p14="http://schemas.microsoft.com/office/powerpoint/2010/main" val="2213530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48AFB8-AC86-F25C-4812-640816228D6A}"/>
              </a:ext>
            </a:extLst>
          </p:cNvPr>
          <p:cNvSpPr>
            <a:spLocks noGrp="1"/>
          </p:cNvSpPr>
          <p:nvPr>
            <p:ph type="body" sz="quarter" idx="10"/>
          </p:nvPr>
        </p:nvSpPr>
        <p:spPr>
          <a:xfrm>
            <a:off x="0" y="349556"/>
            <a:ext cx="12192000" cy="655721"/>
          </a:xfrm>
        </p:spPr>
        <p:txBody>
          <a:bodyPr lIns="91440" tIns="45720" rIns="91440" bIns="45720" anchor="t">
            <a:noAutofit/>
          </a:bodyPr>
          <a:lstStyle/>
          <a:p>
            <a:r>
              <a:rPr lang="en-US" sz="4000"/>
              <a:t>PRE-ACT &amp; ACT</a:t>
            </a:r>
          </a:p>
        </p:txBody>
      </p:sp>
      <p:sp>
        <p:nvSpPr>
          <p:cNvPr id="4" name="Text Placeholder 2">
            <a:extLst>
              <a:ext uri="{FF2B5EF4-FFF2-40B4-BE49-F238E27FC236}">
                <a16:creationId xmlns:a16="http://schemas.microsoft.com/office/drawing/2014/main" id="{604AFFBC-9038-7D31-9FE8-13E74E2D7E7B}"/>
              </a:ext>
            </a:extLst>
          </p:cNvPr>
          <p:cNvSpPr>
            <a:spLocks noGrp="1"/>
          </p:cNvSpPr>
          <p:nvPr>
            <p:ph type="body" sz="quarter" idx="11"/>
          </p:nvPr>
        </p:nvSpPr>
        <p:spPr>
          <a:xfrm>
            <a:off x="1082159" y="1300163"/>
            <a:ext cx="4811712" cy="4805362"/>
          </a:xfrm>
        </p:spPr>
        <p:txBody>
          <a:bodyPr>
            <a:noAutofit/>
          </a:bodyPr>
          <a:lstStyle/>
          <a:p>
            <a:pPr marL="0" indent="0">
              <a:buNone/>
            </a:pPr>
            <a:r>
              <a:rPr lang="en-US" sz="2000" b="1" u="sng"/>
              <a:t>Pre-ACT</a:t>
            </a:r>
          </a:p>
          <a:p>
            <a:r>
              <a:rPr lang="en-US" sz="2000"/>
              <a:t>Some high schools may offer the Pre-ACT to their students.</a:t>
            </a:r>
          </a:p>
          <a:p>
            <a:r>
              <a:rPr lang="en-US" sz="2000"/>
              <a:t>The purpose is to give students a preview of the ACT, allowing them to practice and plan for their future ACT scores.</a:t>
            </a:r>
          </a:p>
          <a:p>
            <a:r>
              <a:rPr lang="en-US" sz="2000"/>
              <a:t>This test is designed to prepare students for the ACT.</a:t>
            </a:r>
          </a:p>
          <a:p>
            <a:r>
              <a:rPr lang="en-US" sz="2000"/>
              <a:t>The official ACT website offers free, online practice tests and daily practice questions.</a:t>
            </a:r>
          </a:p>
          <a:p>
            <a:r>
              <a:rPr lang="en-US" sz="2000"/>
              <a:t>To access the online practice tests, visit </a:t>
            </a:r>
            <a:r>
              <a:rPr lang="en-US" sz="2000">
                <a:hlinkClick r:id="rId2"/>
              </a:rPr>
              <a:t>Free Practice ACT Test | ACT</a:t>
            </a:r>
            <a:r>
              <a:rPr lang="en-US" sz="2000"/>
              <a:t>.</a:t>
            </a:r>
          </a:p>
        </p:txBody>
      </p:sp>
      <p:sp>
        <p:nvSpPr>
          <p:cNvPr id="5" name="Text Placeholder 2">
            <a:extLst>
              <a:ext uri="{FF2B5EF4-FFF2-40B4-BE49-F238E27FC236}">
                <a16:creationId xmlns:a16="http://schemas.microsoft.com/office/drawing/2014/main" id="{428B180D-72A8-8976-5EC4-12FB19BB4D60}"/>
              </a:ext>
            </a:extLst>
          </p:cNvPr>
          <p:cNvSpPr txBox="1">
            <a:spLocks/>
          </p:cNvSpPr>
          <p:nvPr/>
        </p:nvSpPr>
        <p:spPr>
          <a:xfrm>
            <a:off x="6298130" y="1300163"/>
            <a:ext cx="4811712" cy="4805362"/>
          </a:xfrm>
          <a:prstGeom prst="rect">
            <a:avLst/>
          </a:prstGeom>
        </p:spPr>
        <p:txBody>
          <a:bodyPr>
            <a:noAutofit/>
          </a:bodyPr>
          <a:lstStyle>
            <a:lvl1pPr marL="457200" indent="-4572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u="sng"/>
              <a:t>ACT</a:t>
            </a:r>
          </a:p>
          <a:p>
            <a:r>
              <a:rPr lang="en-US" sz="2000"/>
              <a:t>This assessment includes 5 sections.</a:t>
            </a:r>
          </a:p>
          <a:p>
            <a:pPr lvl="1"/>
            <a:r>
              <a:rPr lang="en-US" sz="1600" b="1"/>
              <a:t>3 Required: </a:t>
            </a:r>
            <a:r>
              <a:rPr lang="en-US" sz="1600"/>
              <a:t>English, Math, and Reading</a:t>
            </a:r>
          </a:p>
          <a:p>
            <a:pPr lvl="1"/>
            <a:r>
              <a:rPr lang="en-US" sz="1600" b="1"/>
              <a:t>2 Optional: </a:t>
            </a:r>
            <a:r>
              <a:rPr lang="en-US" sz="1600"/>
              <a:t>Science and Writing</a:t>
            </a:r>
          </a:p>
          <a:p>
            <a:r>
              <a:rPr lang="en-US" sz="2000"/>
              <a:t>It is multiple-choice, timed, and no penalty for wrong answers.</a:t>
            </a:r>
          </a:p>
          <a:p>
            <a:r>
              <a:rPr lang="en-US" sz="2000"/>
              <a:t>Be mindful of application deadlines when completing your registration.</a:t>
            </a:r>
          </a:p>
          <a:p>
            <a:r>
              <a:rPr lang="en-US" sz="2000"/>
              <a:t>The official ACT website offers free, online practice tests and daily practice questions.</a:t>
            </a:r>
          </a:p>
          <a:p>
            <a:r>
              <a:rPr lang="en-US" sz="2000"/>
              <a:t>Register online at </a:t>
            </a:r>
            <a:r>
              <a:rPr lang="en-US" sz="2000">
                <a:hlinkClick r:id="rId3"/>
              </a:rPr>
              <a:t>The ACT - Register for the ACT</a:t>
            </a:r>
            <a:r>
              <a:rPr lang="en-US" sz="2000"/>
              <a:t>.</a:t>
            </a:r>
          </a:p>
        </p:txBody>
      </p:sp>
    </p:spTree>
    <p:extLst>
      <p:ext uri="{BB962C8B-B14F-4D97-AF65-F5344CB8AC3E}">
        <p14:creationId xmlns:p14="http://schemas.microsoft.com/office/powerpoint/2010/main" val="4190649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7E9F7B-CC73-B6CC-D481-115253DF669E}"/>
              </a:ext>
            </a:extLst>
          </p:cNvPr>
          <p:cNvSpPr>
            <a:spLocks noGrp="1"/>
          </p:cNvSpPr>
          <p:nvPr>
            <p:ph type="body" sz="quarter" idx="10"/>
          </p:nvPr>
        </p:nvSpPr>
        <p:spPr>
          <a:xfrm>
            <a:off x="0" y="390881"/>
            <a:ext cx="12192000" cy="655721"/>
          </a:xfrm>
        </p:spPr>
        <p:txBody>
          <a:bodyPr lIns="91440" tIns="45720" rIns="91440" bIns="45720" anchor="t">
            <a:noAutofit/>
          </a:bodyPr>
          <a:lstStyle/>
          <a:p>
            <a:r>
              <a:rPr lang="en-US" sz="4000"/>
              <a:t>The ASVAB</a:t>
            </a:r>
          </a:p>
        </p:txBody>
      </p:sp>
      <p:sp>
        <p:nvSpPr>
          <p:cNvPr id="3" name="Text Placeholder 2">
            <a:extLst>
              <a:ext uri="{FF2B5EF4-FFF2-40B4-BE49-F238E27FC236}">
                <a16:creationId xmlns:a16="http://schemas.microsoft.com/office/drawing/2014/main" id="{E40653C1-D819-422D-FB71-ABD11AFF957E}"/>
              </a:ext>
            </a:extLst>
          </p:cNvPr>
          <p:cNvSpPr>
            <a:spLocks noGrp="1"/>
          </p:cNvSpPr>
          <p:nvPr>
            <p:ph type="body" sz="quarter" idx="11"/>
          </p:nvPr>
        </p:nvSpPr>
        <p:spPr>
          <a:xfrm>
            <a:off x="674771" y="1443102"/>
            <a:ext cx="10842458" cy="4806615"/>
          </a:xfrm>
        </p:spPr>
        <p:txBody>
          <a:bodyPr/>
          <a:lstStyle/>
          <a:p>
            <a:r>
              <a:rPr lang="en-US"/>
              <a:t>The Armed Services Vocational Aptitude Battery (ASVAB) is an exam that measures developed abilities and helps predict future academic and occupational success in the military. </a:t>
            </a:r>
          </a:p>
          <a:p>
            <a:pPr marL="0" indent="0">
              <a:buNone/>
            </a:pPr>
            <a:endParaRPr lang="en-US"/>
          </a:p>
          <a:p>
            <a:r>
              <a:rPr lang="en-US"/>
              <a:t>The ASVAB is available to all students and helps with career exploration by identifying careers that match your strengths, even outside the military.</a:t>
            </a:r>
          </a:p>
          <a:p>
            <a:endParaRPr lang="en-US"/>
          </a:p>
          <a:p>
            <a:r>
              <a:rPr lang="en-US"/>
              <a:t>For more information, contact your school counselor.</a:t>
            </a:r>
          </a:p>
        </p:txBody>
      </p:sp>
    </p:spTree>
    <p:extLst>
      <p:ext uri="{BB962C8B-B14F-4D97-AF65-F5344CB8AC3E}">
        <p14:creationId xmlns:p14="http://schemas.microsoft.com/office/powerpoint/2010/main" val="170666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FC4F20-2046-B82D-387B-45EE901E9399}"/>
              </a:ext>
            </a:extLst>
          </p:cNvPr>
          <p:cNvSpPr>
            <a:spLocks noGrp="1"/>
          </p:cNvSpPr>
          <p:nvPr>
            <p:ph type="body" sz="quarter" idx="10"/>
          </p:nvPr>
        </p:nvSpPr>
        <p:spPr/>
        <p:txBody>
          <a:bodyPr/>
          <a:lstStyle/>
          <a:p>
            <a:r>
              <a:rPr lang="en-US"/>
              <a:t>Dual Enrollment</a:t>
            </a:r>
          </a:p>
        </p:txBody>
      </p:sp>
    </p:spTree>
    <p:extLst>
      <p:ext uri="{BB962C8B-B14F-4D97-AF65-F5344CB8AC3E}">
        <p14:creationId xmlns:p14="http://schemas.microsoft.com/office/powerpoint/2010/main" val="2215501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52E8C8-0829-1D12-DEF8-545D40C4ACA4}"/>
              </a:ext>
            </a:extLst>
          </p:cNvPr>
          <p:cNvSpPr>
            <a:spLocks noGrp="1"/>
          </p:cNvSpPr>
          <p:nvPr>
            <p:ph type="body" sz="quarter" idx="10"/>
          </p:nvPr>
        </p:nvSpPr>
        <p:spPr>
          <a:xfrm>
            <a:off x="0" y="375412"/>
            <a:ext cx="12192000" cy="655721"/>
          </a:xfrm>
        </p:spPr>
        <p:txBody>
          <a:bodyPr lIns="91440" tIns="45720" rIns="91440" bIns="45720" anchor="t">
            <a:noAutofit/>
          </a:bodyPr>
          <a:lstStyle/>
          <a:p>
            <a:r>
              <a:rPr lang="en-US" sz="4000"/>
              <a:t>Dual Enrollment</a:t>
            </a:r>
          </a:p>
        </p:txBody>
      </p:sp>
      <p:sp>
        <p:nvSpPr>
          <p:cNvPr id="3" name="Text Placeholder 2">
            <a:extLst>
              <a:ext uri="{FF2B5EF4-FFF2-40B4-BE49-F238E27FC236}">
                <a16:creationId xmlns:a16="http://schemas.microsoft.com/office/drawing/2014/main" id="{46EFD972-98DD-3B59-2AFF-4738CE4D0468}"/>
              </a:ext>
            </a:extLst>
          </p:cNvPr>
          <p:cNvSpPr>
            <a:spLocks noGrp="1"/>
          </p:cNvSpPr>
          <p:nvPr>
            <p:ph type="body" sz="quarter" idx="11"/>
          </p:nvPr>
        </p:nvSpPr>
        <p:spPr>
          <a:xfrm>
            <a:off x="674771" y="1431758"/>
            <a:ext cx="10842458" cy="4806615"/>
          </a:xfrm>
        </p:spPr>
        <p:txBody>
          <a:bodyPr/>
          <a:lstStyle/>
          <a:p>
            <a:r>
              <a:rPr lang="en-US"/>
              <a:t>DE: State-funded program for 11</a:t>
            </a:r>
            <a:r>
              <a:rPr lang="en-US" baseline="30000"/>
              <a:t>th</a:t>
            </a:r>
            <a:r>
              <a:rPr lang="en-US"/>
              <a:t> and 12</a:t>
            </a:r>
            <a:r>
              <a:rPr lang="en-US" baseline="30000"/>
              <a:t>th</a:t>
            </a:r>
            <a:r>
              <a:rPr lang="en-US"/>
              <a:t> graders to take college courses while earning a HS diploma</a:t>
            </a:r>
          </a:p>
          <a:p>
            <a:r>
              <a:rPr lang="en-US" b="1"/>
              <a:t>10</a:t>
            </a:r>
            <a:r>
              <a:rPr lang="en-US" b="1" baseline="30000"/>
              <a:t>th</a:t>
            </a:r>
            <a:r>
              <a:rPr lang="en-US" b="1"/>
              <a:t> Grade Options: </a:t>
            </a:r>
            <a:r>
              <a:rPr lang="en-US"/>
              <a:t>Limited DE opportunities available </a:t>
            </a:r>
          </a:p>
          <a:p>
            <a:pPr lvl="1"/>
            <a:r>
              <a:rPr lang="en-US"/>
              <a:t>Any 10</a:t>
            </a:r>
            <a:r>
              <a:rPr lang="en-US" baseline="30000"/>
              <a:t>th</a:t>
            </a:r>
            <a:r>
              <a:rPr lang="en-US"/>
              <a:t> grader can take CTAE classes at a technical college</a:t>
            </a:r>
          </a:p>
          <a:p>
            <a:pPr lvl="1"/>
            <a:r>
              <a:rPr lang="en-US"/>
              <a:t>10</a:t>
            </a:r>
            <a:r>
              <a:rPr lang="en-US" baseline="30000"/>
              <a:t>th</a:t>
            </a:r>
            <a:r>
              <a:rPr lang="en-US"/>
              <a:t> graders who earned a 1200 SAT or 26 ACT (in one sitting) are eligible to apply to participating DE programs.</a:t>
            </a:r>
          </a:p>
          <a:p>
            <a:r>
              <a:rPr lang="en-US" b="1"/>
              <a:t>Costs Covered: </a:t>
            </a:r>
            <a:r>
              <a:rPr lang="en-US"/>
              <a:t>100% tuition, mandatory fees, and required textbooks up to a maximum cap of 30 credit hours</a:t>
            </a:r>
          </a:p>
          <a:p>
            <a:r>
              <a:rPr lang="en-US" b="1"/>
              <a:t>Next Steps: </a:t>
            </a:r>
            <a:r>
              <a:rPr lang="en-US"/>
              <a:t>Schedule an appointment with your assigned school counselor</a:t>
            </a:r>
          </a:p>
        </p:txBody>
      </p:sp>
    </p:spTree>
    <p:extLst>
      <p:ext uri="{BB962C8B-B14F-4D97-AF65-F5344CB8AC3E}">
        <p14:creationId xmlns:p14="http://schemas.microsoft.com/office/powerpoint/2010/main" val="683820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A1F978-5291-F65C-3072-9AAC472298C5}"/>
              </a:ext>
            </a:extLst>
          </p:cNvPr>
          <p:cNvSpPr>
            <a:spLocks noGrp="1"/>
          </p:cNvSpPr>
          <p:nvPr>
            <p:ph type="body" sz="quarter" idx="10"/>
          </p:nvPr>
        </p:nvSpPr>
        <p:spPr>
          <a:xfrm>
            <a:off x="0" y="399277"/>
            <a:ext cx="12192000" cy="655721"/>
          </a:xfrm>
        </p:spPr>
        <p:txBody>
          <a:bodyPr lIns="91440" tIns="45720" rIns="91440" bIns="45720" anchor="t">
            <a:noAutofit/>
          </a:bodyPr>
          <a:lstStyle/>
          <a:p>
            <a:r>
              <a:rPr lang="en-US" sz="4000"/>
              <a:t>DE Considerations</a:t>
            </a:r>
          </a:p>
        </p:txBody>
      </p:sp>
      <p:sp>
        <p:nvSpPr>
          <p:cNvPr id="3" name="Text Placeholder 2">
            <a:extLst>
              <a:ext uri="{FF2B5EF4-FFF2-40B4-BE49-F238E27FC236}">
                <a16:creationId xmlns:a16="http://schemas.microsoft.com/office/drawing/2014/main" id="{8E4E136F-23BA-BAB8-D9C4-950A11D454D0}"/>
              </a:ext>
            </a:extLst>
          </p:cNvPr>
          <p:cNvSpPr>
            <a:spLocks noGrp="1"/>
          </p:cNvSpPr>
          <p:nvPr>
            <p:ph type="body" sz="quarter" idx="11"/>
          </p:nvPr>
        </p:nvSpPr>
        <p:spPr>
          <a:xfrm>
            <a:off x="1099225" y="1652108"/>
            <a:ext cx="10418003" cy="4806615"/>
          </a:xfrm>
        </p:spPr>
        <p:txBody>
          <a:bodyPr/>
          <a:lstStyle/>
          <a:p>
            <a:r>
              <a:rPr lang="en-US"/>
              <a:t>Will your college of interest accept your DE credits?</a:t>
            </a:r>
          </a:p>
          <a:p>
            <a:r>
              <a:rPr lang="en-US"/>
              <a:t>DE vs. AP</a:t>
            </a:r>
          </a:p>
          <a:p>
            <a:r>
              <a:rPr lang="en-US"/>
              <a:t>Full-time vs. Part-time participation</a:t>
            </a:r>
          </a:p>
          <a:p>
            <a:r>
              <a:rPr lang="en-US"/>
              <a:t>Transportation to the college</a:t>
            </a:r>
          </a:p>
          <a:p>
            <a:r>
              <a:rPr lang="en-US"/>
              <a:t>Scheduling conflicts</a:t>
            </a:r>
          </a:p>
          <a:p>
            <a:r>
              <a:rPr lang="en-US"/>
              <a:t>In-school and extracurricular responsibilities</a:t>
            </a:r>
          </a:p>
          <a:p>
            <a:r>
              <a:rPr lang="en-US"/>
              <a:t>CCSD and the college’s calendars may be different (e.g., breaks, exam dates)</a:t>
            </a:r>
          </a:p>
        </p:txBody>
      </p:sp>
    </p:spTree>
    <p:extLst>
      <p:ext uri="{BB962C8B-B14F-4D97-AF65-F5344CB8AC3E}">
        <p14:creationId xmlns:p14="http://schemas.microsoft.com/office/powerpoint/2010/main" val="2733254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yellow sign with black letters&#10;&#10;AI-generated content may be incorrect.">
            <a:extLst>
              <a:ext uri="{FF2B5EF4-FFF2-40B4-BE49-F238E27FC236}">
                <a16:creationId xmlns:a16="http://schemas.microsoft.com/office/drawing/2014/main" id="{07AC502F-88F3-3D4F-54C7-757C77124B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9780" y="2337886"/>
            <a:ext cx="6163677" cy="18491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79980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447B24-36E7-8B63-5FB5-4CDEB48B98E4}"/>
              </a:ext>
            </a:extLst>
          </p:cNvPr>
          <p:cNvSpPr>
            <a:spLocks noGrp="1"/>
          </p:cNvSpPr>
          <p:nvPr>
            <p:ph type="body" sz="quarter" idx="10"/>
          </p:nvPr>
        </p:nvSpPr>
        <p:spPr>
          <a:xfrm>
            <a:off x="0" y="318837"/>
            <a:ext cx="12192000" cy="655721"/>
          </a:xfrm>
        </p:spPr>
        <p:txBody>
          <a:bodyPr lIns="91440" tIns="45720" rIns="91440" bIns="45720" anchor="t">
            <a:noAutofit/>
          </a:bodyPr>
          <a:lstStyle/>
          <a:p>
            <a:r>
              <a:rPr lang="en-US" sz="4000" err="1"/>
              <a:t>SchooLinks</a:t>
            </a:r>
            <a:endParaRPr lang="en-US"/>
          </a:p>
        </p:txBody>
      </p:sp>
      <p:sp>
        <p:nvSpPr>
          <p:cNvPr id="4" name="Rectangle: Rounded Corners 3">
            <a:extLst>
              <a:ext uri="{FF2B5EF4-FFF2-40B4-BE49-F238E27FC236}">
                <a16:creationId xmlns:a16="http://schemas.microsoft.com/office/drawing/2014/main" id="{CA1AF449-CDFE-8D71-E8D9-62A56CC0CC0D}"/>
              </a:ext>
            </a:extLst>
          </p:cNvPr>
          <p:cNvSpPr/>
          <p:nvPr/>
        </p:nvSpPr>
        <p:spPr>
          <a:xfrm>
            <a:off x="481263" y="1828800"/>
            <a:ext cx="5161548" cy="2292015"/>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err="1"/>
              <a:t>SchooLinks</a:t>
            </a:r>
            <a:r>
              <a:rPr lang="en-US" sz="2000"/>
              <a:t> is a </a:t>
            </a:r>
            <a:r>
              <a:rPr lang="en-US" sz="2000" b="1"/>
              <a:t>delivery system </a:t>
            </a:r>
            <a:r>
              <a:rPr lang="en-US" sz="2000"/>
              <a:t>and a college/career readiness platform that helps students explore their interests, discover career pathways, and plan for life after high school.</a:t>
            </a:r>
          </a:p>
        </p:txBody>
      </p:sp>
      <p:sp>
        <p:nvSpPr>
          <p:cNvPr id="5" name="Rectangle: Rounded Corners 4">
            <a:extLst>
              <a:ext uri="{FF2B5EF4-FFF2-40B4-BE49-F238E27FC236}">
                <a16:creationId xmlns:a16="http://schemas.microsoft.com/office/drawing/2014/main" id="{C4A37140-3FC0-E8D7-B725-5C4B641C2CD5}"/>
              </a:ext>
            </a:extLst>
          </p:cNvPr>
          <p:cNvSpPr/>
          <p:nvPr/>
        </p:nvSpPr>
        <p:spPr>
          <a:xfrm>
            <a:off x="6216316" y="1828799"/>
            <a:ext cx="5161548" cy="2292015"/>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a:t>We will use it to communicate with you and to coordinate various activities throughout the year</a:t>
            </a:r>
            <a:r>
              <a:rPr lang="en-US"/>
              <a:t>.</a:t>
            </a:r>
          </a:p>
        </p:txBody>
      </p:sp>
      <p:sp>
        <p:nvSpPr>
          <p:cNvPr id="6" name="Rectangle: Rounded Corners 5">
            <a:extLst>
              <a:ext uri="{FF2B5EF4-FFF2-40B4-BE49-F238E27FC236}">
                <a16:creationId xmlns:a16="http://schemas.microsoft.com/office/drawing/2014/main" id="{9976FB22-6A4A-50E1-C478-9D8ED08EF73B}"/>
              </a:ext>
            </a:extLst>
          </p:cNvPr>
          <p:cNvSpPr/>
          <p:nvPr/>
        </p:nvSpPr>
        <p:spPr>
          <a:xfrm>
            <a:off x="3037974" y="4704347"/>
            <a:ext cx="6316579" cy="1618247"/>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a:solidFill>
                  <a:srgbClr val="C00000"/>
                </a:solidFill>
                <a:ea typeface="Roboto" panose="02000000000000000000" pitchFamily="2" charset="0"/>
                <a:cs typeface="Roboto" panose="02000000000000000000" pitchFamily="2" charset="0"/>
              </a:rPr>
              <a:t>You can access </a:t>
            </a:r>
            <a:r>
              <a:rPr lang="en-US" sz="2400" b="1" err="1">
                <a:solidFill>
                  <a:srgbClr val="C00000"/>
                </a:solidFill>
                <a:ea typeface="Roboto" panose="02000000000000000000" pitchFamily="2" charset="0"/>
                <a:cs typeface="Roboto" panose="02000000000000000000" pitchFamily="2" charset="0"/>
              </a:rPr>
              <a:t>SchooLinks</a:t>
            </a:r>
            <a:r>
              <a:rPr lang="en-US" sz="2400" b="1">
                <a:solidFill>
                  <a:srgbClr val="C00000"/>
                </a:solidFill>
                <a:ea typeface="Roboto" panose="02000000000000000000" pitchFamily="2" charset="0"/>
                <a:cs typeface="Roboto" panose="02000000000000000000" pitchFamily="2" charset="0"/>
              </a:rPr>
              <a:t> from the CCSD homepage or your school’s website.</a:t>
            </a:r>
            <a:endParaRPr lang="en-US" sz="2400"/>
          </a:p>
        </p:txBody>
      </p:sp>
    </p:spTree>
    <p:extLst>
      <p:ext uri="{BB962C8B-B14F-4D97-AF65-F5344CB8AC3E}">
        <p14:creationId xmlns:p14="http://schemas.microsoft.com/office/powerpoint/2010/main" val="1276029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F1C26-9CED-5FBD-D054-0535812DC9D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E273A02-9377-27A1-F32D-F93019D93CF6}"/>
              </a:ext>
            </a:extLst>
          </p:cNvPr>
          <p:cNvSpPr>
            <a:spLocks noGrp="1"/>
          </p:cNvSpPr>
          <p:nvPr>
            <p:ph type="body" sz="quarter" idx="10"/>
          </p:nvPr>
        </p:nvSpPr>
        <p:spPr>
          <a:xfrm>
            <a:off x="0" y="654706"/>
            <a:ext cx="12192000" cy="655721"/>
          </a:xfrm>
        </p:spPr>
        <p:txBody>
          <a:bodyPr/>
          <a:lstStyle/>
          <a:p>
            <a:r>
              <a:rPr lang="en-US"/>
              <a:t>Accessing </a:t>
            </a:r>
            <a:r>
              <a:rPr lang="en-US" err="1"/>
              <a:t>SchooLinks</a:t>
            </a:r>
            <a:endParaRPr lang="en-US"/>
          </a:p>
        </p:txBody>
      </p:sp>
      <p:sp>
        <p:nvSpPr>
          <p:cNvPr id="3" name="Text Placeholder 2">
            <a:extLst>
              <a:ext uri="{FF2B5EF4-FFF2-40B4-BE49-F238E27FC236}">
                <a16:creationId xmlns:a16="http://schemas.microsoft.com/office/drawing/2014/main" id="{C7C625A5-1F0B-E9C4-2FBA-DEB113B12540}"/>
              </a:ext>
            </a:extLst>
          </p:cNvPr>
          <p:cNvSpPr>
            <a:spLocks noGrp="1"/>
          </p:cNvSpPr>
          <p:nvPr>
            <p:ph type="body" sz="quarter" idx="11"/>
          </p:nvPr>
        </p:nvSpPr>
        <p:spPr>
          <a:xfrm>
            <a:off x="968069" y="1697049"/>
            <a:ext cx="10781108" cy="4807268"/>
          </a:xfrm>
        </p:spPr>
        <p:txBody>
          <a:bodyPr/>
          <a:lstStyle/>
          <a:p>
            <a:r>
              <a:rPr lang="en-US"/>
              <a:t>Go to Clever</a:t>
            </a:r>
          </a:p>
          <a:p>
            <a:r>
              <a:rPr lang="en-US"/>
              <a:t>Look under “More Apps” for </a:t>
            </a:r>
            <a:r>
              <a:rPr lang="en-US" err="1"/>
              <a:t>SchooLinks</a:t>
            </a:r>
            <a:r>
              <a:rPr lang="en-US"/>
              <a:t> </a:t>
            </a:r>
          </a:p>
          <a:p>
            <a:endParaRPr lang="en-US"/>
          </a:p>
        </p:txBody>
      </p:sp>
      <p:pic>
        <p:nvPicPr>
          <p:cNvPr id="4" name="Picture 3">
            <a:extLst>
              <a:ext uri="{FF2B5EF4-FFF2-40B4-BE49-F238E27FC236}">
                <a16:creationId xmlns:a16="http://schemas.microsoft.com/office/drawing/2014/main" id="{E63E6A80-31AA-2835-6CF4-6049EEA21294}"/>
              </a:ext>
            </a:extLst>
          </p:cNvPr>
          <p:cNvPicPr>
            <a:picLocks noChangeAspect="1"/>
          </p:cNvPicPr>
          <p:nvPr/>
        </p:nvPicPr>
        <p:blipFill>
          <a:blip r:embed="rId3"/>
          <a:stretch>
            <a:fillRect/>
          </a:stretch>
        </p:blipFill>
        <p:spPr>
          <a:xfrm>
            <a:off x="2347502" y="3428999"/>
            <a:ext cx="3008743" cy="2032321"/>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7996899C-B4EE-C2E2-077E-82C85EF8E868}"/>
              </a:ext>
            </a:extLst>
          </p:cNvPr>
          <p:cNvPicPr>
            <a:picLocks noChangeAspect="1"/>
          </p:cNvPicPr>
          <p:nvPr/>
        </p:nvPicPr>
        <p:blipFill>
          <a:blip r:embed="rId4"/>
          <a:stretch>
            <a:fillRect/>
          </a:stretch>
        </p:blipFill>
        <p:spPr>
          <a:xfrm>
            <a:off x="7076620" y="3024160"/>
            <a:ext cx="2508679" cy="2508679"/>
          </a:xfrm>
          <a:prstGeom prst="rect">
            <a:avLst/>
          </a:prstGeom>
          <a:ln>
            <a:noFill/>
          </a:ln>
          <a:effectLst>
            <a:outerShdw blurRad="292100" dist="139700" dir="2700000" algn="tl" rotWithShape="0">
              <a:srgbClr val="333333">
                <a:alpha val="65000"/>
              </a:srgbClr>
            </a:outerShdw>
          </a:effectLst>
        </p:spPr>
      </p:pic>
      <p:sp>
        <p:nvSpPr>
          <p:cNvPr id="6" name="Arrow: Right 5">
            <a:extLst>
              <a:ext uri="{FF2B5EF4-FFF2-40B4-BE49-F238E27FC236}">
                <a16:creationId xmlns:a16="http://schemas.microsoft.com/office/drawing/2014/main" id="{C516BBD4-F7EE-287F-E63D-28FD493AB919}"/>
              </a:ext>
            </a:extLst>
          </p:cNvPr>
          <p:cNvSpPr/>
          <p:nvPr/>
        </p:nvSpPr>
        <p:spPr>
          <a:xfrm>
            <a:off x="5541484" y="4202844"/>
            <a:ext cx="1432193" cy="484632"/>
          </a:xfrm>
          <a:prstGeom prst="rightArrow">
            <a:avLst/>
          </a:prstGeom>
          <a:solidFill>
            <a:srgbClr val="C00000"/>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0997030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1D4721-7FBD-2D2E-5E4D-BA624789DD49}"/>
              </a:ext>
            </a:extLst>
          </p:cNvPr>
          <p:cNvSpPr>
            <a:spLocks noGrp="1"/>
          </p:cNvSpPr>
          <p:nvPr>
            <p:ph type="body" sz="quarter" idx="10"/>
          </p:nvPr>
        </p:nvSpPr>
        <p:spPr>
          <a:xfrm>
            <a:off x="108285" y="282743"/>
            <a:ext cx="12192000" cy="655721"/>
          </a:xfrm>
        </p:spPr>
        <p:txBody>
          <a:bodyPr lIns="91440" tIns="45720" rIns="91440" bIns="45720" anchor="t">
            <a:noAutofit/>
          </a:bodyPr>
          <a:lstStyle/>
          <a:p>
            <a:r>
              <a:rPr lang="en-US" sz="4000"/>
              <a:t>Adding Your Email Address</a:t>
            </a:r>
          </a:p>
        </p:txBody>
      </p:sp>
      <p:sp>
        <p:nvSpPr>
          <p:cNvPr id="3" name="Text Placeholder 2">
            <a:extLst>
              <a:ext uri="{FF2B5EF4-FFF2-40B4-BE49-F238E27FC236}">
                <a16:creationId xmlns:a16="http://schemas.microsoft.com/office/drawing/2014/main" id="{B428976C-0D08-5E57-3CFD-0D039C770BCD}"/>
              </a:ext>
            </a:extLst>
          </p:cNvPr>
          <p:cNvSpPr>
            <a:spLocks noGrp="1"/>
          </p:cNvSpPr>
          <p:nvPr>
            <p:ph type="body" sz="quarter" idx="11"/>
          </p:nvPr>
        </p:nvSpPr>
        <p:spPr>
          <a:xfrm>
            <a:off x="674771" y="2611339"/>
            <a:ext cx="7043190" cy="3250418"/>
          </a:xfrm>
        </p:spPr>
        <p:txBody>
          <a:bodyPr lIns="91440" tIns="45720" rIns="91440" bIns="45720" anchor="t">
            <a:noAutofit/>
          </a:bodyPr>
          <a:lstStyle/>
          <a:p>
            <a:r>
              <a:rPr lang="en-US" sz="1800"/>
              <a:t>On your homepage, click on the gear  icon (top-right corner)</a:t>
            </a:r>
            <a:endParaRPr lang="en-US" sz="1800">
              <a:cs typeface="Arial"/>
            </a:endParaRPr>
          </a:p>
          <a:p>
            <a:r>
              <a:rPr lang="en-US" sz="1800"/>
              <a:t>Select “</a:t>
            </a:r>
            <a:r>
              <a:rPr lang="en-US" sz="1800" b="1"/>
              <a:t>Account Settings” </a:t>
            </a:r>
            <a:endParaRPr lang="en-US" sz="1800" b="1">
              <a:cs typeface="Arial"/>
            </a:endParaRPr>
          </a:p>
          <a:p>
            <a:r>
              <a:rPr lang="en-US" sz="1800"/>
              <a:t>Click “</a:t>
            </a:r>
            <a:r>
              <a:rPr lang="en-US" sz="1800" b="1"/>
              <a:t>Edit Notifications” </a:t>
            </a:r>
            <a:r>
              <a:rPr lang="en-US" sz="1800"/>
              <a:t>under “</a:t>
            </a:r>
            <a:r>
              <a:rPr lang="en-US" sz="1800" b="1"/>
              <a:t>Login Methods”</a:t>
            </a:r>
            <a:endParaRPr lang="en-US" sz="1800" b="1">
              <a:cs typeface="Arial"/>
            </a:endParaRPr>
          </a:p>
          <a:p>
            <a:r>
              <a:rPr lang="en-US" sz="1800"/>
              <a:t>Click </a:t>
            </a:r>
            <a:r>
              <a:rPr lang="en-US" sz="1800" b="1"/>
              <a:t>“Add/Edit Email”</a:t>
            </a:r>
            <a:endParaRPr lang="en-US" sz="1800" b="1">
              <a:cs typeface="Arial"/>
            </a:endParaRPr>
          </a:p>
          <a:p>
            <a:r>
              <a:rPr lang="en-US" sz="1800"/>
              <a:t>Enter your personal email address (not your students.cobbk12.org)</a:t>
            </a:r>
            <a:endParaRPr lang="en-US" sz="1800">
              <a:cs typeface="Arial"/>
            </a:endParaRPr>
          </a:p>
          <a:p>
            <a:r>
              <a:rPr lang="en-US" sz="1800"/>
              <a:t>Press “</a:t>
            </a:r>
            <a:r>
              <a:rPr lang="en-US" sz="1800" b="1"/>
              <a:t>Save”</a:t>
            </a:r>
            <a:endParaRPr lang="en-US" sz="1800" b="1">
              <a:cs typeface="Arial"/>
            </a:endParaRPr>
          </a:p>
          <a:p>
            <a:r>
              <a:rPr lang="en-US" sz="1800">
                <a:cs typeface="Arial"/>
              </a:rPr>
              <a:t>Next, click on</a:t>
            </a:r>
            <a:r>
              <a:rPr lang="en-US" sz="1800" b="1">
                <a:cs typeface="Arial"/>
              </a:rPr>
              <a:t> Notifications </a:t>
            </a:r>
            <a:r>
              <a:rPr lang="en-US" sz="1800">
                <a:cs typeface="Arial"/>
              </a:rPr>
              <a:t>to make sure it is turned </a:t>
            </a:r>
            <a:r>
              <a:rPr lang="en-US" sz="1800" b="1">
                <a:cs typeface="Arial"/>
              </a:rPr>
              <a:t>ON</a:t>
            </a:r>
            <a:r>
              <a:rPr lang="en-US" sz="1800">
                <a:cs typeface="Arial"/>
              </a:rPr>
              <a:t> for your personal email address.</a:t>
            </a:r>
          </a:p>
        </p:txBody>
      </p:sp>
      <p:pic>
        <p:nvPicPr>
          <p:cNvPr id="5" name="Picture 4">
            <a:extLst>
              <a:ext uri="{FF2B5EF4-FFF2-40B4-BE49-F238E27FC236}">
                <a16:creationId xmlns:a16="http://schemas.microsoft.com/office/drawing/2014/main" id="{24EF8069-294A-6CFC-8843-FD4991CFE3D6}"/>
              </a:ext>
            </a:extLst>
          </p:cNvPr>
          <p:cNvPicPr>
            <a:picLocks noChangeAspect="1"/>
          </p:cNvPicPr>
          <p:nvPr/>
        </p:nvPicPr>
        <p:blipFill>
          <a:blip r:embed="rId2"/>
          <a:stretch>
            <a:fillRect/>
          </a:stretch>
        </p:blipFill>
        <p:spPr>
          <a:xfrm>
            <a:off x="1000795" y="1713179"/>
            <a:ext cx="9939619" cy="689655"/>
          </a:xfrm>
          <a:prstGeom prst="rect">
            <a:avLst/>
          </a:prstGeom>
          <a:ln>
            <a:noFill/>
          </a:ln>
          <a:effectLst>
            <a:outerShdw blurRad="292100" dist="139700" dir="2700000" algn="tl" rotWithShape="0">
              <a:srgbClr val="333333">
                <a:alpha val="65000"/>
              </a:srgbClr>
            </a:outerShdw>
          </a:effectLst>
        </p:spPr>
      </p:pic>
      <p:sp>
        <p:nvSpPr>
          <p:cNvPr id="8" name="Arrow: Down 7">
            <a:extLst>
              <a:ext uri="{FF2B5EF4-FFF2-40B4-BE49-F238E27FC236}">
                <a16:creationId xmlns:a16="http://schemas.microsoft.com/office/drawing/2014/main" id="{E34F8C0B-2A90-F72B-469E-FC5E60BA76CC}"/>
              </a:ext>
            </a:extLst>
          </p:cNvPr>
          <p:cNvSpPr/>
          <p:nvPr/>
        </p:nvSpPr>
        <p:spPr>
          <a:xfrm>
            <a:off x="10647375" y="1351117"/>
            <a:ext cx="292608" cy="36677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6B4C035-FC2F-2E97-90AE-B2FE8F2E0E74}"/>
              </a:ext>
            </a:extLst>
          </p:cNvPr>
          <p:cNvPicPr>
            <a:picLocks noChangeAspect="1"/>
          </p:cNvPicPr>
          <p:nvPr/>
        </p:nvPicPr>
        <p:blipFill>
          <a:blip r:embed="rId3"/>
          <a:stretch>
            <a:fillRect/>
          </a:stretch>
        </p:blipFill>
        <p:spPr>
          <a:xfrm>
            <a:off x="7557135" y="3426778"/>
            <a:ext cx="3996690" cy="2554605"/>
          </a:xfrm>
          <a:prstGeom prst="rect">
            <a:avLst/>
          </a:prstGeom>
        </p:spPr>
      </p:pic>
    </p:spTree>
    <p:extLst>
      <p:ext uri="{BB962C8B-B14F-4D97-AF65-F5344CB8AC3E}">
        <p14:creationId xmlns:p14="http://schemas.microsoft.com/office/powerpoint/2010/main" val="2061158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EE11-787E-3538-DBD5-78A2C8924B9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BD6B0A-AB69-3441-C6DA-2C76C1608097}"/>
              </a:ext>
            </a:extLst>
          </p:cNvPr>
          <p:cNvSpPr>
            <a:spLocks noGrp="1"/>
          </p:cNvSpPr>
          <p:nvPr>
            <p:ph type="body" sz="quarter" idx="10"/>
          </p:nvPr>
        </p:nvSpPr>
        <p:spPr>
          <a:xfrm>
            <a:off x="108285" y="282743"/>
            <a:ext cx="12192000" cy="655721"/>
          </a:xfrm>
        </p:spPr>
        <p:txBody>
          <a:bodyPr lIns="91440" tIns="45720" rIns="91440" bIns="45720" anchor="t">
            <a:noAutofit/>
          </a:bodyPr>
          <a:lstStyle/>
          <a:p>
            <a:r>
              <a:rPr lang="en-US" sz="4000"/>
              <a:t>Locating Your Transcript</a:t>
            </a:r>
            <a:endParaRPr lang="en-US"/>
          </a:p>
        </p:txBody>
      </p:sp>
      <p:pic>
        <p:nvPicPr>
          <p:cNvPr id="3" name="Picture 2">
            <a:extLst>
              <a:ext uri="{FF2B5EF4-FFF2-40B4-BE49-F238E27FC236}">
                <a16:creationId xmlns:a16="http://schemas.microsoft.com/office/drawing/2014/main" id="{BE75FD2B-1F8C-C920-DB18-61124F01C544}"/>
              </a:ext>
            </a:extLst>
          </p:cNvPr>
          <p:cNvPicPr>
            <a:picLocks noChangeAspect="1"/>
          </p:cNvPicPr>
          <p:nvPr/>
        </p:nvPicPr>
        <p:blipFill>
          <a:blip r:embed="rId2"/>
          <a:srcRect l="316" r="15009"/>
          <a:stretch>
            <a:fillRect/>
          </a:stretch>
        </p:blipFill>
        <p:spPr>
          <a:xfrm>
            <a:off x="587898" y="1297911"/>
            <a:ext cx="5612661" cy="4270550"/>
          </a:xfrm>
          <a:prstGeom prst="rect">
            <a:avLst/>
          </a:prstGeom>
        </p:spPr>
      </p:pic>
      <p:sp>
        <p:nvSpPr>
          <p:cNvPr id="5" name="Oval 4">
            <a:extLst>
              <a:ext uri="{FF2B5EF4-FFF2-40B4-BE49-F238E27FC236}">
                <a16:creationId xmlns:a16="http://schemas.microsoft.com/office/drawing/2014/main" id="{F4F6449A-F63D-7C5F-EE74-A1B35B790D54}"/>
              </a:ext>
            </a:extLst>
          </p:cNvPr>
          <p:cNvSpPr/>
          <p:nvPr/>
        </p:nvSpPr>
        <p:spPr>
          <a:xfrm>
            <a:off x="867368" y="3211286"/>
            <a:ext cx="1179285" cy="43542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54410D3F-BB7A-2FCC-FD86-5AB6C3E4D7DC}"/>
              </a:ext>
            </a:extLst>
          </p:cNvPr>
          <p:cNvSpPr/>
          <p:nvPr/>
        </p:nvSpPr>
        <p:spPr>
          <a:xfrm>
            <a:off x="154214" y="2195286"/>
            <a:ext cx="435428" cy="335642"/>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90C3818-38FD-2260-1C8E-4A3ECFD3C0C7}"/>
              </a:ext>
            </a:extLst>
          </p:cNvPr>
          <p:cNvPicPr>
            <a:picLocks noChangeAspect="1"/>
          </p:cNvPicPr>
          <p:nvPr/>
        </p:nvPicPr>
        <p:blipFill>
          <a:blip r:embed="rId3"/>
          <a:stretch>
            <a:fillRect/>
          </a:stretch>
        </p:blipFill>
        <p:spPr>
          <a:xfrm>
            <a:off x="6467998" y="2530928"/>
            <a:ext cx="5067300" cy="2667000"/>
          </a:xfrm>
          <a:prstGeom prst="rect">
            <a:avLst/>
          </a:prstGeom>
        </p:spPr>
      </p:pic>
    </p:spTree>
    <p:extLst>
      <p:ext uri="{BB962C8B-B14F-4D97-AF65-F5344CB8AC3E}">
        <p14:creationId xmlns:p14="http://schemas.microsoft.com/office/powerpoint/2010/main" val="2273155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5BA704-8E92-3B3D-2F6E-BC2C7B9C3D4A}"/>
              </a:ext>
            </a:extLst>
          </p:cNvPr>
          <p:cNvSpPr>
            <a:spLocks noGrp="1"/>
          </p:cNvSpPr>
          <p:nvPr>
            <p:ph type="body" sz="quarter" idx="10"/>
          </p:nvPr>
        </p:nvSpPr>
        <p:spPr>
          <a:xfrm>
            <a:off x="742865" y="424113"/>
            <a:ext cx="12192000" cy="655721"/>
          </a:xfrm>
        </p:spPr>
        <p:txBody>
          <a:bodyPr/>
          <a:lstStyle/>
          <a:p>
            <a:r>
              <a:rPr lang="en-US" sz="3600"/>
              <a:t>Information Listed On The Transcript</a:t>
            </a:r>
          </a:p>
        </p:txBody>
      </p:sp>
      <p:sp>
        <p:nvSpPr>
          <p:cNvPr id="3" name="Text Placeholder 2">
            <a:extLst>
              <a:ext uri="{FF2B5EF4-FFF2-40B4-BE49-F238E27FC236}">
                <a16:creationId xmlns:a16="http://schemas.microsoft.com/office/drawing/2014/main" id="{3F79A387-DECD-FDE0-8F63-4B36DDF02218}"/>
              </a:ext>
            </a:extLst>
          </p:cNvPr>
          <p:cNvSpPr>
            <a:spLocks noGrp="1"/>
          </p:cNvSpPr>
          <p:nvPr>
            <p:ph type="body" sz="quarter" idx="11"/>
          </p:nvPr>
        </p:nvSpPr>
        <p:spPr>
          <a:xfrm>
            <a:off x="742865" y="1627272"/>
            <a:ext cx="10842458" cy="4806615"/>
          </a:xfrm>
        </p:spPr>
        <p:txBody>
          <a:bodyPr lIns="91440" tIns="45720" rIns="91440" bIns="45720" anchor="t">
            <a:normAutofit/>
          </a:bodyPr>
          <a:lstStyle/>
          <a:p>
            <a:r>
              <a:rPr lang="en-US" b="1"/>
              <a:t>Personal Information</a:t>
            </a:r>
          </a:p>
          <a:p>
            <a:pPr lvl="1"/>
            <a:r>
              <a:rPr lang="en-US"/>
              <a:t>Full name, DOB, address, student ID (lunch number)</a:t>
            </a:r>
          </a:p>
          <a:p>
            <a:r>
              <a:rPr lang="en-US" b="1"/>
              <a:t>Attendance</a:t>
            </a:r>
            <a:r>
              <a:rPr lang="en-US"/>
              <a:t> (per school year)</a:t>
            </a:r>
            <a:endParaRPr lang="en-US">
              <a:cs typeface="Arial"/>
            </a:endParaRPr>
          </a:p>
          <a:p>
            <a:r>
              <a:rPr lang="en-US" b="1"/>
              <a:t>Cumulative GPA </a:t>
            </a:r>
            <a:endParaRPr lang="en-US" b="1">
              <a:cs typeface="Arial"/>
            </a:endParaRPr>
          </a:p>
          <a:p>
            <a:pPr lvl="1"/>
            <a:r>
              <a:rPr lang="en-US"/>
              <a:t>Weighted</a:t>
            </a:r>
            <a:endParaRPr lang="en-US">
              <a:cs typeface="Arial"/>
            </a:endParaRPr>
          </a:p>
          <a:p>
            <a:pPr lvl="1"/>
            <a:r>
              <a:rPr lang="en-US"/>
              <a:t>Unweighted</a:t>
            </a:r>
            <a:endParaRPr lang="en-US">
              <a:cs typeface="Arial"/>
            </a:endParaRPr>
          </a:p>
          <a:p>
            <a:pPr lvl="1"/>
            <a:r>
              <a:rPr lang="en-US"/>
              <a:t>Note: Grades for all HS courses taken.</a:t>
            </a:r>
            <a:endParaRPr lang="en-US">
              <a:cs typeface="Arial"/>
            </a:endParaRPr>
          </a:p>
          <a:p>
            <a:r>
              <a:rPr lang="en-US" b="1"/>
              <a:t>Credits attempted and earned</a:t>
            </a:r>
            <a:endParaRPr lang="en-US" b="1">
              <a:cs typeface="Arial"/>
            </a:endParaRPr>
          </a:p>
          <a:p>
            <a:r>
              <a:rPr lang="en-US" b="1"/>
              <a:t>EOC scores</a:t>
            </a:r>
            <a:endParaRPr lang="en-US" b="1">
              <a:cs typeface="Arial"/>
            </a:endParaRPr>
          </a:p>
        </p:txBody>
      </p:sp>
    </p:spTree>
    <p:extLst>
      <p:ext uri="{BB962C8B-B14F-4D97-AF65-F5344CB8AC3E}">
        <p14:creationId xmlns:p14="http://schemas.microsoft.com/office/powerpoint/2010/main" val="2530893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BE2C17-C22A-5B21-A485-722CD8FA7719}"/>
              </a:ext>
            </a:extLst>
          </p:cNvPr>
          <p:cNvSpPr>
            <a:spLocks noGrp="1"/>
          </p:cNvSpPr>
          <p:nvPr>
            <p:ph type="body" sz="quarter" idx="10"/>
          </p:nvPr>
        </p:nvSpPr>
        <p:spPr>
          <a:xfrm>
            <a:off x="794085" y="306806"/>
            <a:ext cx="12192000" cy="655721"/>
          </a:xfrm>
        </p:spPr>
        <p:txBody>
          <a:bodyPr/>
          <a:lstStyle/>
          <a:p>
            <a:r>
              <a:rPr lang="en-US" sz="4000"/>
              <a:t>Locating Assessments To Complete</a:t>
            </a:r>
          </a:p>
        </p:txBody>
      </p:sp>
      <p:sp>
        <p:nvSpPr>
          <p:cNvPr id="3" name="Text Placeholder 2">
            <a:extLst>
              <a:ext uri="{FF2B5EF4-FFF2-40B4-BE49-F238E27FC236}">
                <a16:creationId xmlns:a16="http://schemas.microsoft.com/office/drawing/2014/main" id="{7D732EB4-80E2-2264-A382-22A3BEBAEBFF}"/>
              </a:ext>
            </a:extLst>
          </p:cNvPr>
          <p:cNvSpPr>
            <a:spLocks noGrp="1"/>
          </p:cNvSpPr>
          <p:nvPr>
            <p:ph type="body" sz="quarter" idx="11"/>
          </p:nvPr>
        </p:nvSpPr>
        <p:spPr>
          <a:xfrm>
            <a:off x="674771" y="1744579"/>
            <a:ext cx="10842458" cy="4806615"/>
          </a:xfrm>
        </p:spPr>
        <p:txBody>
          <a:bodyPr lIns="91440" tIns="45720" rIns="91440" bIns="45720" anchor="t">
            <a:normAutofit/>
          </a:bodyPr>
          <a:lstStyle/>
          <a:p>
            <a:r>
              <a:rPr lang="en-US"/>
              <a:t>On your homepage, you will see the tasks to complete under the </a:t>
            </a:r>
            <a:r>
              <a:rPr lang="en-US" b="1"/>
              <a:t>To Do List.</a:t>
            </a:r>
            <a:endParaRPr lang="en-US"/>
          </a:p>
          <a:p>
            <a:r>
              <a:rPr lang="en-US"/>
              <a:t>There are three tasks to complete:</a:t>
            </a:r>
            <a:endParaRPr lang="en-US">
              <a:cs typeface="Arial"/>
            </a:endParaRPr>
          </a:p>
          <a:p>
            <a:pPr marL="914400" lvl="1" indent="-457200">
              <a:buFont typeface="+mj-lt"/>
              <a:buAutoNum type="arabicPeriod"/>
            </a:pPr>
            <a:r>
              <a:rPr lang="en-US"/>
              <a:t>Brain Flex Aptitude Assessment</a:t>
            </a:r>
          </a:p>
          <a:p>
            <a:pPr marL="914400" lvl="1" indent="-457200">
              <a:buAutoNum type="arabicPeriod"/>
            </a:pPr>
            <a:r>
              <a:rPr lang="en-US"/>
              <a:t>ICCP </a:t>
            </a:r>
          </a:p>
          <a:p>
            <a:pPr marL="914400" lvl="1" indent="-457200">
              <a:buAutoNum type="arabicPeriod"/>
            </a:pPr>
            <a:r>
              <a:rPr lang="en-US">
                <a:cs typeface="Arial"/>
              </a:rPr>
              <a:t>Dual Enrollment (DE) Survey</a:t>
            </a:r>
          </a:p>
          <a:p>
            <a:pPr marL="457200" lvl="1" indent="0">
              <a:buNone/>
            </a:pPr>
            <a:endParaRPr lang="en-US">
              <a:cs typeface="Arial"/>
            </a:endParaRPr>
          </a:p>
          <a:p>
            <a:pPr marL="457200" lvl="1" indent="0">
              <a:buNone/>
            </a:pPr>
            <a:endParaRPr lang="en-US">
              <a:cs typeface="Arial"/>
            </a:endParaRPr>
          </a:p>
        </p:txBody>
      </p:sp>
      <p:pic>
        <p:nvPicPr>
          <p:cNvPr id="4" name="Picture 3">
            <a:extLst>
              <a:ext uri="{FF2B5EF4-FFF2-40B4-BE49-F238E27FC236}">
                <a16:creationId xmlns:a16="http://schemas.microsoft.com/office/drawing/2014/main" id="{CC35C63F-2D71-1E7B-EEBA-748AAD27EB65}"/>
              </a:ext>
            </a:extLst>
          </p:cNvPr>
          <p:cNvPicPr>
            <a:picLocks noChangeAspect="1"/>
          </p:cNvPicPr>
          <p:nvPr/>
        </p:nvPicPr>
        <p:blipFill>
          <a:blip r:embed="rId3"/>
          <a:stretch>
            <a:fillRect/>
          </a:stretch>
        </p:blipFill>
        <p:spPr>
          <a:xfrm>
            <a:off x="1279767" y="4364252"/>
            <a:ext cx="7668848" cy="2330266"/>
          </a:xfrm>
          <a:prstGeom prst="rect">
            <a:avLst/>
          </a:prstGeom>
        </p:spPr>
      </p:pic>
    </p:spTree>
    <p:extLst>
      <p:ext uri="{BB962C8B-B14F-4D97-AF65-F5344CB8AC3E}">
        <p14:creationId xmlns:p14="http://schemas.microsoft.com/office/powerpoint/2010/main" val="42351705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75728A-9963-70BA-82C4-61018994CC1E}"/>
              </a:ext>
            </a:extLst>
          </p:cNvPr>
          <p:cNvPicPr>
            <a:picLocks noChangeAspect="1"/>
          </p:cNvPicPr>
          <p:nvPr/>
        </p:nvPicPr>
        <p:blipFill>
          <a:blip r:embed="rId2"/>
          <a:stretch>
            <a:fillRect/>
          </a:stretch>
        </p:blipFill>
        <p:spPr>
          <a:xfrm>
            <a:off x="0" y="1263840"/>
            <a:ext cx="11669914" cy="4635119"/>
          </a:xfrm>
          <a:prstGeom prst="rect">
            <a:avLst/>
          </a:prstGeom>
        </p:spPr>
      </p:pic>
      <p:sp>
        <p:nvSpPr>
          <p:cNvPr id="4" name="Oval 3">
            <a:extLst>
              <a:ext uri="{FF2B5EF4-FFF2-40B4-BE49-F238E27FC236}">
                <a16:creationId xmlns:a16="http://schemas.microsoft.com/office/drawing/2014/main" id="{57C9FCC6-309C-403F-269D-53B53F1B88C7}"/>
              </a:ext>
            </a:extLst>
          </p:cNvPr>
          <p:cNvSpPr/>
          <p:nvPr/>
        </p:nvSpPr>
        <p:spPr>
          <a:xfrm>
            <a:off x="9838944" y="2971800"/>
            <a:ext cx="1709928" cy="457200"/>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94AA2C6-D068-095D-4116-B2B0E1E3BFFF}"/>
              </a:ext>
            </a:extLst>
          </p:cNvPr>
          <p:cNvSpPr/>
          <p:nvPr/>
        </p:nvSpPr>
        <p:spPr>
          <a:xfrm>
            <a:off x="9959986" y="4206779"/>
            <a:ext cx="1709928" cy="457200"/>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FBB0EDF-EBBD-19B2-2EDF-998D114F7B88}"/>
              </a:ext>
            </a:extLst>
          </p:cNvPr>
          <p:cNvSpPr/>
          <p:nvPr/>
        </p:nvSpPr>
        <p:spPr>
          <a:xfrm>
            <a:off x="9959986" y="5365560"/>
            <a:ext cx="1709928" cy="457200"/>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42057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2E046C-9954-28F7-60FF-0C02E8E74977}"/>
              </a:ext>
            </a:extLst>
          </p:cNvPr>
          <p:cNvSpPr>
            <a:spLocks noGrp="1"/>
          </p:cNvSpPr>
          <p:nvPr>
            <p:ph type="body" sz="quarter" idx="10"/>
          </p:nvPr>
        </p:nvSpPr>
        <p:spPr>
          <a:xfrm>
            <a:off x="1858185" y="270933"/>
            <a:ext cx="10335847" cy="577568"/>
          </a:xfrm>
        </p:spPr>
        <p:txBody>
          <a:bodyPr lIns="91440" tIns="45720" rIns="91440" bIns="45720" anchor="t">
            <a:noAutofit/>
          </a:bodyPr>
          <a:lstStyle/>
          <a:p>
            <a:r>
              <a:rPr lang="en-US" sz="3600"/>
              <a:t>10</a:t>
            </a:r>
            <a:r>
              <a:rPr lang="en-US" sz="3600" baseline="30000"/>
              <a:t>th</a:t>
            </a:r>
            <a:r>
              <a:rPr lang="en-US" sz="3600"/>
              <a:t> Grade Dual Enrollment (DE) Survey </a:t>
            </a:r>
          </a:p>
        </p:txBody>
      </p:sp>
      <p:sp>
        <p:nvSpPr>
          <p:cNvPr id="3" name="Text Placeholder 2">
            <a:extLst>
              <a:ext uri="{FF2B5EF4-FFF2-40B4-BE49-F238E27FC236}">
                <a16:creationId xmlns:a16="http://schemas.microsoft.com/office/drawing/2014/main" id="{B0F87A65-E56E-C4D2-4294-7EBE4B9B92A0}"/>
              </a:ext>
            </a:extLst>
          </p:cNvPr>
          <p:cNvSpPr>
            <a:spLocks noGrp="1"/>
          </p:cNvSpPr>
          <p:nvPr>
            <p:ph type="body" sz="quarter" idx="11"/>
          </p:nvPr>
        </p:nvSpPr>
        <p:spPr>
          <a:xfrm>
            <a:off x="545982" y="1514059"/>
            <a:ext cx="10842458" cy="4806615"/>
          </a:xfrm>
        </p:spPr>
        <p:txBody>
          <a:bodyPr lIns="91440" tIns="45720" rIns="91440" bIns="45720" anchor="t">
            <a:normAutofit/>
          </a:bodyPr>
          <a:lstStyle/>
          <a:p>
            <a:r>
              <a:rPr lang="en-US"/>
              <a:t>On your homepage, you will see the tasks to complete under the </a:t>
            </a:r>
            <a:r>
              <a:rPr lang="en-US" b="1"/>
              <a:t>To Do List.</a:t>
            </a:r>
            <a:endParaRPr lang="en-US"/>
          </a:p>
          <a:p>
            <a:r>
              <a:rPr lang="en-US"/>
              <a:t>Select "Dual Enrollment (DE) Survey"</a:t>
            </a:r>
            <a:endParaRPr lang="en-US">
              <a:cs typeface="Arial"/>
            </a:endParaRPr>
          </a:p>
          <a:p>
            <a:r>
              <a:rPr lang="en-US"/>
              <a:t>Answer the question.</a:t>
            </a:r>
            <a:endParaRPr lang="en-US">
              <a:cs typeface="Arial"/>
            </a:endParaRPr>
          </a:p>
          <a:p>
            <a:r>
              <a:rPr lang="en-US"/>
              <a:t>Click Save and Finish.</a:t>
            </a:r>
            <a:endParaRPr lang="en-US">
              <a:cs typeface="Arial"/>
            </a:endParaRPr>
          </a:p>
          <a:p>
            <a:endParaRPr lang="en-US">
              <a:highlight>
                <a:srgbClr val="FFFF00"/>
              </a:highlight>
            </a:endParaRPr>
          </a:p>
        </p:txBody>
      </p:sp>
    </p:spTree>
    <p:extLst>
      <p:ext uri="{BB962C8B-B14F-4D97-AF65-F5344CB8AC3E}">
        <p14:creationId xmlns:p14="http://schemas.microsoft.com/office/powerpoint/2010/main" val="3995786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7376D-E38C-0BCF-F07F-40ED528605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F980AFB-0EA0-1C53-3E3C-7D4281FD5838}"/>
              </a:ext>
            </a:extLst>
          </p:cNvPr>
          <p:cNvSpPr>
            <a:spLocks noGrp="1"/>
          </p:cNvSpPr>
          <p:nvPr>
            <p:ph type="body" sz="quarter" idx="10"/>
          </p:nvPr>
        </p:nvSpPr>
        <p:spPr>
          <a:xfrm>
            <a:off x="1410129" y="325797"/>
            <a:ext cx="10335847" cy="577568"/>
          </a:xfrm>
        </p:spPr>
        <p:txBody>
          <a:bodyPr lIns="91440" tIns="45720" rIns="91440" bIns="45720" anchor="t">
            <a:noAutofit/>
          </a:bodyPr>
          <a:lstStyle/>
          <a:p>
            <a:r>
              <a:rPr lang="en-US" sz="3600"/>
              <a:t>Individual College and Career Plan</a:t>
            </a:r>
          </a:p>
        </p:txBody>
      </p:sp>
      <p:sp>
        <p:nvSpPr>
          <p:cNvPr id="3" name="Text Placeholder 2">
            <a:extLst>
              <a:ext uri="{FF2B5EF4-FFF2-40B4-BE49-F238E27FC236}">
                <a16:creationId xmlns:a16="http://schemas.microsoft.com/office/drawing/2014/main" id="{E1EF1029-4D31-7436-C1ED-F28ED0D048F5}"/>
              </a:ext>
            </a:extLst>
          </p:cNvPr>
          <p:cNvSpPr>
            <a:spLocks noGrp="1"/>
          </p:cNvSpPr>
          <p:nvPr>
            <p:ph type="body" sz="quarter" idx="11"/>
          </p:nvPr>
        </p:nvSpPr>
        <p:spPr>
          <a:xfrm>
            <a:off x="545982" y="1514059"/>
            <a:ext cx="10842458" cy="4806615"/>
          </a:xfrm>
        </p:spPr>
        <p:txBody>
          <a:bodyPr lIns="91440" tIns="45720" rIns="91440" bIns="45720" anchor="t">
            <a:normAutofit/>
          </a:bodyPr>
          <a:lstStyle/>
          <a:p>
            <a:r>
              <a:rPr lang="en-US"/>
              <a:t>On your homepage, you will see the tasks to complete under the </a:t>
            </a:r>
            <a:r>
              <a:rPr lang="en-US" b="1"/>
              <a:t>To Do List.</a:t>
            </a:r>
            <a:endParaRPr lang="en-US"/>
          </a:p>
          <a:p>
            <a:r>
              <a:rPr lang="en-US"/>
              <a:t>Select “Individual College and Career Plan“</a:t>
            </a:r>
          </a:p>
          <a:p>
            <a:r>
              <a:rPr lang="en-US">
                <a:cs typeface="Arial"/>
              </a:rPr>
              <a:t>Click the link to visit the page.</a:t>
            </a:r>
          </a:p>
          <a:p>
            <a:r>
              <a:rPr lang="en-US"/>
              <a:t>Click Done.</a:t>
            </a:r>
            <a:endParaRPr lang="en-US">
              <a:cs typeface="Arial"/>
            </a:endParaRPr>
          </a:p>
          <a:p>
            <a:endParaRPr lang="en-US">
              <a:highlight>
                <a:srgbClr val="FFFF00"/>
              </a:highlight>
            </a:endParaRPr>
          </a:p>
        </p:txBody>
      </p:sp>
    </p:spTree>
    <p:extLst>
      <p:ext uri="{BB962C8B-B14F-4D97-AF65-F5344CB8AC3E}">
        <p14:creationId xmlns:p14="http://schemas.microsoft.com/office/powerpoint/2010/main" val="3896006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8A4896-C640-5266-4163-FC03941DC115}"/>
              </a:ext>
            </a:extLst>
          </p:cNvPr>
          <p:cNvPicPr>
            <a:picLocks noChangeAspect="1"/>
          </p:cNvPicPr>
          <p:nvPr/>
        </p:nvPicPr>
        <p:blipFill>
          <a:blip r:embed="rId2"/>
          <a:stretch>
            <a:fillRect/>
          </a:stretch>
        </p:blipFill>
        <p:spPr>
          <a:xfrm>
            <a:off x="1136467" y="1257648"/>
            <a:ext cx="10228129" cy="43427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32867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CB01B3-F2F2-0254-12E2-4F7CF2C29E37}"/>
              </a:ext>
            </a:extLst>
          </p:cNvPr>
          <p:cNvSpPr>
            <a:spLocks noGrp="1"/>
          </p:cNvSpPr>
          <p:nvPr>
            <p:ph type="body" sz="quarter" idx="10"/>
          </p:nvPr>
        </p:nvSpPr>
        <p:spPr>
          <a:xfrm>
            <a:off x="0" y="195771"/>
            <a:ext cx="12192000" cy="655721"/>
          </a:xfrm>
          <a:prstGeom prst="rect">
            <a:avLst/>
          </a:prstGeom>
        </p:spPr>
        <p:txBody>
          <a:bodyPr lIns="91440" tIns="45720" rIns="91440" bIns="45720" anchor="t">
            <a:noAutofit/>
          </a:bodyPr>
          <a:lstStyle/>
          <a:p>
            <a:r>
              <a:rPr lang="en-US" sz="4000"/>
              <a:t>Review Your Results</a:t>
            </a:r>
          </a:p>
        </p:txBody>
      </p:sp>
      <p:pic>
        <p:nvPicPr>
          <p:cNvPr id="4" name="Picture 3">
            <a:extLst>
              <a:ext uri="{FF2B5EF4-FFF2-40B4-BE49-F238E27FC236}">
                <a16:creationId xmlns:a16="http://schemas.microsoft.com/office/drawing/2014/main" id="{197DA6BC-E12E-D837-E126-9C94F802D70B}"/>
              </a:ext>
            </a:extLst>
          </p:cNvPr>
          <p:cNvPicPr>
            <a:picLocks noChangeAspect="1"/>
          </p:cNvPicPr>
          <p:nvPr/>
        </p:nvPicPr>
        <p:blipFill>
          <a:blip r:embed="rId3"/>
          <a:stretch>
            <a:fillRect/>
          </a:stretch>
        </p:blipFill>
        <p:spPr>
          <a:xfrm>
            <a:off x="567564" y="1716219"/>
            <a:ext cx="6758354" cy="288876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0C6B79D8-B73E-5229-0A46-AD83B9A947AB}"/>
              </a:ext>
            </a:extLst>
          </p:cNvPr>
          <p:cNvPicPr>
            <a:picLocks noChangeAspect="1"/>
          </p:cNvPicPr>
          <p:nvPr/>
        </p:nvPicPr>
        <p:blipFill>
          <a:blip r:embed="rId4"/>
          <a:stretch>
            <a:fillRect/>
          </a:stretch>
        </p:blipFill>
        <p:spPr>
          <a:xfrm>
            <a:off x="7576457" y="2958457"/>
            <a:ext cx="4309236" cy="28049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770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A76889-53F1-CEF6-33A8-07035A4A3B25}"/>
              </a:ext>
            </a:extLst>
          </p:cNvPr>
          <p:cNvSpPr>
            <a:spLocks noGrp="1"/>
          </p:cNvSpPr>
          <p:nvPr>
            <p:ph type="body" sz="quarter" idx="10"/>
          </p:nvPr>
        </p:nvSpPr>
        <p:spPr>
          <a:xfrm>
            <a:off x="173621" y="355998"/>
            <a:ext cx="12192000" cy="655721"/>
          </a:xfrm>
        </p:spPr>
        <p:txBody>
          <a:bodyPr/>
          <a:lstStyle/>
          <a:p>
            <a:r>
              <a:rPr lang="en-US"/>
              <a:t>Exploring Careers</a:t>
            </a:r>
          </a:p>
        </p:txBody>
      </p:sp>
      <p:pic>
        <p:nvPicPr>
          <p:cNvPr id="7" name="Picture 6">
            <a:extLst>
              <a:ext uri="{FF2B5EF4-FFF2-40B4-BE49-F238E27FC236}">
                <a16:creationId xmlns:a16="http://schemas.microsoft.com/office/drawing/2014/main" id="{8A0CCF2C-71A0-3FD9-3940-9BBA43C695A2}"/>
              </a:ext>
            </a:extLst>
          </p:cNvPr>
          <p:cNvPicPr>
            <a:picLocks noChangeAspect="1"/>
          </p:cNvPicPr>
          <p:nvPr/>
        </p:nvPicPr>
        <p:blipFill>
          <a:blip r:embed="rId3"/>
          <a:stretch>
            <a:fillRect/>
          </a:stretch>
        </p:blipFill>
        <p:spPr>
          <a:xfrm>
            <a:off x="2338085" y="1229181"/>
            <a:ext cx="9036833" cy="4566915"/>
          </a:xfrm>
          <a:prstGeom prst="rect">
            <a:avLst/>
          </a:prstGeom>
        </p:spPr>
      </p:pic>
      <p:sp>
        <p:nvSpPr>
          <p:cNvPr id="8" name="Arrow: Right 7">
            <a:extLst>
              <a:ext uri="{FF2B5EF4-FFF2-40B4-BE49-F238E27FC236}">
                <a16:creationId xmlns:a16="http://schemas.microsoft.com/office/drawing/2014/main" id="{9D192EDB-DBD7-07D8-BE2B-608BBF061591}"/>
              </a:ext>
            </a:extLst>
          </p:cNvPr>
          <p:cNvSpPr/>
          <p:nvPr/>
        </p:nvSpPr>
        <p:spPr>
          <a:xfrm>
            <a:off x="173621" y="2905246"/>
            <a:ext cx="1851949" cy="219919"/>
          </a:xfrm>
          <a:prstGeom prst="rightArrow">
            <a:avLst/>
          </a:prstGeom>
          <a:solidFill>
            <a:srgbClr val="C00000"/>
          </a:solid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AEDE25E-A4FA-DEC1-6A66-3D4D97831D5F}"/>
              </a:ext>
            </a:extLst>
          </p:cNvPr>
          <p:cNvCxnSpPr/>
          <p:nvPr/>
        </p:nvCxnSpPr>
        <p:spPr>
          <a:xfrm>
            <a:off x="2187615" y="2233914"/>
            <a:ext cx="0" cy="159730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622E0E0-3A78-304C-63B8-0884B96213B0}"/>
              </a:ext>
            </a:extLst>
          </p:cNvPr>
          <p:cNvCxnSpPr/>
          <p:nvPr/>
        </p:nvCxnSpPr>
        <p:spPr>
          <a:xfrm>
            <a:off x="2176041" y="2233914"/>
            <a:ext cx="43983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C7A0ADA-D041-51C0-7DDF-B46C1667A185}"/>
              </a:ext>
            </a:extLst>
          </p:cNvPr>
          <p:cNvCxnSpPr/>
          <p:nvPr/>
        </p:nvCxnSpPr>
        <p:spPr>
          <a:xfrm>
            <a:off x="2187615" y="3831220"/>
            <a:ext cx="64818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93145C7-C9B6-D626-7E5E-D03703017912}"/>
              </a:ext>
            </a:extLst>
          </p:cNvPr>
          <p:cNvSpPr txBox="1"/>
          <p:nvPr/>
        </p:nvSpPr>
        <p:spPr>
          <a:xfrm>
            <a:off x="486151" y="1990846"/>
            <a:ext cx="1180608" cy="954107"/>
          </a:xfrm>
          <a:prstGeom prst="rect">
            <a:avLst/>
          </a:prstGeom>
          <a:noFill/>
          <a:ln>
            <a:solidFill>
              <a:srgbClr val="C00000"/>
            </a:solidFill>
          </a:ln>
        </p:spPr>
        <p:txBody>
          <a:bodyPr wrap="square" rtlCol="0">
            <a:spAutoFit/>
          </a:bodyPr>
          <a:lstStyle/>
          <a:p>
            <a:pPr algn="ctr"/>
            <a:r>
              <a:rPr lang="en-US" sz="1400"/>
              <a:t>More information in each of these tabs</a:t>
            </a:r>
          </a:p>
        </p:txBody>
      </p:sp>
      <p:cxnSp>
        <p:nvCxnSpPr>
          <p:cNvPr id="18" name="Straight Connector 17">
            <a:extLst>
              <a:ext uri="{FF2B5EF4-FFF2-40B4-BE49-F238E27FC236}">
                <a16:creationId xmlns:a16="http://schemas.microsoft.com/office/drawing/2014/main" id="{EE70CB8D-90A4-380F-D73D-B3F1560ABE41}"/>
              </a:ext>
            </a:extLst>
          </p:cNvPr>
          <p:cNvCxnSpPr>
            <a:cxnSpLocks/>
          </p:cNvCxnSpPr>
          <p:nvPr/>
        </p:nvCxnSpPr>
        <p:spPr>
          <a:xfrm>
            <a:off x="9527894" y="2146300"/>
            <a:ext cx="9646" cy="168492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B7F3CF0-C2B0-43D8-C79E-964AB36A8AFB}"/>
              </a:ext>
            </a:extLst>
          </p:cNvPr>
          <p:cNvCxnSpPr/>
          <p:nvPr/>
        </p:nvCxnSpPr>
        <p:spPr>
          <a:xfrm flipH="1" flipV="1">
            <a:off x="8495818" y="1701476"/>
            <a:ext cx="1041722" cy="451413"/>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24B77A7-5248-83FB-B3ED-C75A65D2067A}"/>
              </a:ext>
            </a:extLst>
          </p:cNvPr>
          <p:cNvCxnSpPr/>
          <p:nvPr/>
        </p:nvCxnSpPr>
        <p:spPr>
          <a:xfrm flipH="1">
            <a:off x="8322198" y="3819645"/>
            <a:ext cx="1217271"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A52870C-9C70-6229-2CD1-46F17353E9F0}"/>
              </a:ext>
            </a:extLst>
          </p:cNvPr>
          <p:cNvSpPr txBox="1"/>
          <p:nvPr/>
        </p:nvSpPr>
        <p:spPr>
          <a:xfrm>
            <a:off x="9562628" y="2382026"/>
            <a:ext cx="1180608" cy="523220"/>
          </a:xfrm>
          <a:prstGeom prst="rect">
            <a:avLst/>
          </a:prstGeom>
          <a:noFill/>
          <a:ln>
            <a:solidFill>
              <a:srgbClr val="C00000"/>
            </a:solidFill>
          </a:ln>
        </p:spPr>
        <p:txBody>
          <a:bodyPr wrap="square" rtlCol="0">
            <a:spAutoFit/>
          </a:bodyPr>
          <a:lstStyle/>
          <a:p>
            <a:pPr algn="ctr"/>
            <a:r>
              <a:rPr lang="en-US" sz="1400"/>
              <a:t>Interesting information</a:t>
            </a:r>
          </a:p>
        </p:txBody>
      </p:sp>
      <p:sp>
        <p:nvSpPr>
          <p:cNvPr id="26" name="Arrow: Right 25">
            <a:extLst>
              <a:ext uri="{FF2B5EF4-FFF2-40B4-BE49-F238E27FC236}">
                <a16:creationId xmlns:a16="http://schemas.microsoft.com/office/drawing/2014/main" id="{61E1D489-C50F-36C1-DD9C-10C2A2E912F9}"/>
              </a:ext>
            </a:extLst>
          </p:cNvPr>
          <p:cNvSpPr/>
          <p:nvPr/>
        </p:nvSpPr>
        <p:spPr>
          <a:xfrm rot="5400000">
            <a:off x="5011040" y="5784280"/>
            <a:ext cx="1074182" cy="223777"/>
          </a:xfrm>
          <a:prstGeom prst="rightArrow">
            <a:avLst/>
          </a:prstGeom>
          <a:solidFill>
            <a:srgbClr val="C00000"/>
          </a:solid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EE975940-8E2F-9F7C-892E-9D3FF1D82DAC}"/>
              </a:ext>
            </a:extLst>
          </p:cNvPr>
          <p:cNvSpPr txBox="1"/>
          <p:nvPr/>
        </p:nvSpPr>
        <p:spPr>
          <a:xfrm>
            <a:off x="5738055" y="5896168"/>
            <a:ext cx="1180608" cy="738664"/>
          </a:xfrm>
          <a:prstGeom prst="rect">
            <a:avLst/>
          </a:prstGeom>
          <a:noFill/>
          <a:ln>
            <a:solidFill>
              <a:srgbClr val="C00000"/>
            </a:solidFill>
          </a:ln>
        </p:spPr>
        <p:txBody>
          <a:bodyPr wrap="square" rtlCol="0">
            <a:spAutoFit/>
          </a:bodyPr>
          <a:lstStyle/>
          <a:p>
            <a:pPr algn="ctr"/>
            <a:r>
              <a:rPr lang="en-US" sz="1400"/>
              <a:t>Scroll for even more information!</a:t>
            </a:r>
          </a:p>
        </p:txBody>
      </p:sp>
    </p:spTree>
    <p:extLst>
      <p:ext uri="{BB962C8B-B14F-4D97-AF65-F5344CB8AC3E}">
        <p14:creationId xmlns:p14="http://schemas.microsoft.com/office/powerpoint/2010/main" val="241143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8745-920F-AD0D-4C1C-D5CD11761810}"/>
              </a:ext>
            </a:extLst>
          </p:cNvPr>
          <p:cNvSpPr>
            <a:spLocks noGrp="1"/>
          </p:cNvSpPr>
          <p:nvPr>
            <p:ph type="body" sz="quarter" idx="10"/>
          </p:nvPr>
        </p:nvSpPr>
        <p:spPr>
          <a:xfrm>
            <a:off x="0" y="326400"/>
            <a:ext cx="12192000" cy="655721"/>
          </a:xfrm>
        </p:spPr>
        <p:txBody>
          <a:bodyPr lIns="91440" tIns="45720" rIns="91440" bIns="45720" anchor="t">
            <a:noAutofit/>
          </a:bodyPr>
          <a:lstStyle/>
          <a:p>
            <a:r>
              <a:rPr lang="en-US" sz="4000"/>
              <a:t>Wait, Do Not Log Out!</a:t>
            </a:r>
          </a:p>
        </p:txBody>
      </p:sp>
      <p:sp>
        <p:nvSpPr>
          <p:cNvPr id="3" name="Text Placeholder 2">
            <a:extLst>
              <a:ext uri="{FF2B5EF4-FFF2-40B4-BE49-F238E27FC236}">
                <a16:creationId xmlns:a16="http://schemas.microsoft.com/office/drawing/2014/main" id="{38068E6E-22B5-2DDA-08B0-791012AA005D}"/>
              </a:ext>
            </a:extLst>
          </p:cNvPr>
          <p:cNvSpPr>
            <a:spLocks noGrp="1"/>
          </p:cNvSpPr>
          <p:nvPr>
            <p:ph type="body" sz="quarter" idx="11"/>
          </p:nvPr>
        </p:nvSpPr>
        <p:spPr>
          <a:xfrm>
            <a:off x="792337" y="1724985"/>
            <a:ext cx="10842458" cy="4806615"/>
          </a:xfrm>
        </p:spPr>
        <p:txBody>
          <a:bodyPr lIns="91440" tIns="45720" rIns="91440" bIns="45720" anchor="t">
            <a:normAutofit/>
          </a:bodyPr>
          <a:lstStyle/>
          <a:p>
            <a:pPr marL="0" indent="0" algn="ctr">
              <a:buNone/>
            </a:pPr>
            <a:r>
              <a:rPr lang="en-US"/>
              <a:t>Make sure a counselor has verified that all tasks have been completed.</a:t>
            </a:r>
          </a:p>
          <a:p>
            <a:pPr marL="0" indent="0" algn="ctr">
              <a:buNone/>
            </a:pPr>
            <a:endParaRPr lang="en-US">
              <a:cs typeface="Arial"/>
            </a:endParaRPr>
          </a:p>
          <a:p>
            <a:pPr marL="0" indent="0" algn="ctr">
              <a:buNone/>
            </a:pPr>
            <a:endParaRPr lang="en-US">
              <a:cs typeface="Arial"/>
            </a:endParaRPr>
          </a:p>
          <a:p>
            <a:endParaRPr lang="en-US">
              <a:cs typeface="Arial"/>
            </a:endParaRPr>
          </a:p>
          <a:p>
            <a:endParaRPr lang="en-US">
              <a:cs typeface="Arial"/>
            </a:endParaRPr>
          </a:p>
          <a:p>
            <a:pPr marL="0" indent="0">
              <a:buNone/>
            </a:pPr>
            <a:endParaRPr lang="en-US">
              <a:highlight>
                <a:srgbClr val="FFFF00"/>
              </a:highlight>
              <a:cs typeface="Arial"/>
            </a:endParaRPr>
          </a:p>
        </p:txBody>
      </p:sp>
      <p:pic>
        <p:nvPicPr>
          <p:cNvPr id="4" name="Picture 3">
            <a:extLst>
              <a:ext uri="{FF2B5EF4-FFF2-40B4-BE49-F238E27FC236}">
                <a16:creationId xmlns:a16="http://schemas.microsoft.com/office/drawing/2014/main" id="{1197322A-593F-7DE1-9D3F-D0B394160E35}"/>
              </a:ext>
            </a:extLst>
          </p:cNvPr>
          <p:cNvPicPr>
            <a:picLocks noChangeAspect="1"/>
          </p:cNvPicPr>
          <p:nvPr/>
        </p:nvPicPr>
        <p:blipFill>
          <a:blip r:embed="rId2"/>
          <a:stretch>
            <a:fillRect/>
          </a:stretch>
        </p:blipFill>
        <p:spPr>
          <a:xfrm>
            <a:off x="6211894" y="2855629"/>
            <a:ext cx="4026633" cy="3440724"/>
          </a:xfrm>
          <a:prstGeom prst="rect">
            <a:avLst/>
          </a:prstGeom>
          <a:ln w="57150">
            <a:solidFill>
              <a:schemeClr val="tx1"/>
            </a:solidFill>
          </a:ln>
        </p:spPr>
      </p:pic>
      <p:pic>
        <p:nvPicPr>
          <p:cNvPr id="6" name="Picture 5" descr="A screenshot of a computer&#10;&#10;AI-generated content may be incorrect.">
            <a:extLst>
              <a:ext uri="{FF2B5EF4-FFF2-40B4-BE49-F238E27FC236}">
                <a16:creationId xmlns:a16="http://schemas.microsoft.com/office/drawing/2014/main" id="{C851193E-F056-F62A-BA56-CFF2118003D3}"/>
              </a:ext>
            </a:extLst>
          </p:cNvPr>
          <p:cNvPicPr>
            <a:picLocks noChangeAspect="1"/>
          </p:cNvPicPr>
          <p:nvPr/>
        </p:nvPicPr>
        <p:blipFill>
          <a:blip r:embed="rId3"/>
          <a:stretch>
            <a:fillRect/>
          </a:stretch>
        </p:blipFill>
        <p:spPr>
          <a:xfrm>
            <a:off x="0" y="2852234"/>
            <a:ext cx="5938816" cy="3046725"/>
          </a:xfrm>
          <a:prstGeom prst="rect">
            <a:avLst/>
          </a:prstGeom>
        </p:spPr>
      </p:pic>
      <p:pic>
        <p:nvPicPr>
          <p:cNvPr id="7" name="Graphic 6">
            <a:extLst>
              <a:ext uri="{FF2B5EF4-FFF2-40B4-BE49-F238E27FC236}">
                <a16:creationId xmlns:a16="http://schemas.microsoft.com/office/drawing/2014/main" id="{6AE05B28-F79C-78BB-2CD7-4183D4D7AD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54828" y="3572814"/>
            <a:ext cx="753415" cy="807077"/>
          </a:xfrm>
          <a:prstGeom prst="rect">
            <a:avLst/>
          </a:prstGeom>
        </p:spPr>
      </p:pic>
      <p:pic>
        <p:nvPicPr>
          <p:cNvPr id="8" name="Graphic 7">
            <a:extLst>
              <a:ext uri="{FF2B5EF4-FFF2-40B4-BE49-F238E27FC236}">
                <a16:creationId xmlns:a16="http://schemas.microsoft.com/office/drawing/2014/main" id="{94A2E6FE-6952-2EA5-BD66-A81308F154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01166" y="5139744"/>
            <a:ext cx="850006" cy="850006"/>
          </a:xfrm>
          <a:prstGeom prst="rect">
            <a:avLst/>
          </a:prstGeom>
        </p:spPr>
      </p:pic>
      <p:pic>
        <p:nvPicPr>
          <p:cNvPr id="9" name="Graphic 8">
            <a:extLst>
              <a:ext uri="{FF2B5EF4-FFF2-40B4-BE49-F238E27FC236}">
                <a16:creationId xmlns:a16="http://schemas.microsoft.com/office/drawing/2014/main" id="{9C22D6C1-96D7-CF25-2C35-CF9B4F710C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44096" y="4377744"/>
            <a:ext cx="764147" cy="764147"/>
          </a:xfrm>
          <a:prstGeom prst="rect">
            <a:avLst/>
          </a:prstGeom>
        </p:spPr>
      </p:pic>
    </p:spTree>
    <p:extLst>
      <p:ext uri="{BB962C8B-B14F-4D97-AF65-F5344CB8AC3E}">
        <p14:creationId xmlns:p14="http://schemas.microsoft.com/office/powerpoint/2010/main" val="395521730"/>
      </p:ext>
    </p:extLst>
  </p:cSld>
  <p:clrMapOvr>
    <a:masterClrMapping/>
  </p:clrMapOvr>
</p:sld>
</file>

<file path=ppt/theme/theme1.xml><?xml version="1.0" encoding="utf-8"?>
<a:theme xmlns:a="http://schemas.openxmlformats.org/drawingml/2006/main" name="Red">
  <a:themeElements>
    <a:clrScheme name="CCSD">
      <a:dk1>
        <a:srgbClr val="000000"/>
      </a:dk1>
      <a:lt1>
        <a:sysClr val="window" lastClr="FFFFFF"/>
      </a:lt1>
      <a:dk2>
        <a:srgbClr val="BB0000"/>
      </a:dk2>
      <a:lt2>
        <a:srgbClr val="C8C7C7"/>
      </a:lt2>
      <a:accent1>
        <a:srgbClr val="222222"/>
      </a:accent1>
      <a:accent2>
        <a:srgbClr val="ED7D31"/>
      </a:accent2>
      <a:accent3>
        <a:srgbClr val="BB0000"/>
      </a:accent3>
      <a:accent4>
        <a:srgbClr val="FFC000"/>
      </a:accent4>
      <a:accent5>
        <a:srgbClr val="5B9BD5"/>
      </a:accent5>
      <a:accent6>
        <a:srgbClr val="70AD47"/>
      </a:accent6>
      <a:hlink>
        <a:srgbClr val="0563C1"/>
      </a:hlink>
      <a:folHlink>
        <a:srgbClr val="954F72"/>
      </a:folHlink>
    </a:clrScheme>
    <a:fontScheme name="Strategic Event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ategic Events - Red (Primary)  -  Read-Only" id="{74CF916D-50A0-4A1D-8C24-50C94F1DE2B3}" vid="{DF447AF9-1C50-4668-A5CC-DA269B1C1384}"/>
    </a:ext>
  </a:extLst>
</a:theme>
</file>

<file path=ppt/theme/theme2.xml><?xml version="1.0" encoding="utf-8"?>
<a:theme xmlns:a="http://schemas.openxmlformats.org/drawingml/2006/main" name="White + Red">
  <a:themeElements>
    <a:clrScheme name="CCSD">
      <a:dk1>
        <a:srgbClr val="000000"/>
      </a:dk1>
      <a:lt1>
        <a:sysClr val="window" lastClr="FFFFFF"/>
      </a:lt1>
      <a:dk2>
        <a:srgbClr val="BB0000"/>
      </a:dk2>
      <a:lt2>
        <a:srgbClr val="C8C7C7"/>
      </a:lt2>
      <a:accent1>
        <a:srgbClr val="222222"/>
      </a:accent1>
      <a:accent2>
        <a:srgbClr val="ED7D31"/>
      </a:accent2>
      <a:accent3>
        <a:srgbClr val="BB0000"/>
      </a:accent3>
      <a:accent4>
        <a:srgbClr val="FFC000"/>
      </a:accent4>
      <a:accent5>
        <a:srgbClr val="5B9BD5"/>
      </a:accent5>
      <a:accent6>
        <a:srgbClr val="70AD47"/>
      </a:accent6>
      <a:hlink>
        <a:srgbClr val="0563C1"/>
      </a:hlink>
      <a:folHlink>
        <a:srgbClr val="954F72"/>
      </a:folHlink>
    </a:clrScheme>
    <a:fontScheme name="Harriso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ategic Events - Red (Primary)  -  Read-Only" id="{74CF916D-50A0-4A1D-8C24-50C94F1DE2B3}" vid="{2E4B9B6B-CCB4-4E26-BFFD-2C74A8F96C5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38b14a1-c2e4-4aef-ba5b-d2ece7e58081" xsi:nil="true"/>
    <lcf76f155ced4ddcb4097134ff3c332f xmlns="4b878f40-868b-42d7-a2ac-aeb25cd76f4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6EF37BD9E8949469C4A95C9E67C3406" ma:contentTypeVersion="13" ma:contentTypeDescription="Create a new document." ma:contentTypeScope="" ma:versionID="ee55e5e8992fb09c7d5600211d7cc6c1">
  <xsd:schema xmlns:xsd="http://www.w3.org/2001/XMLSchema" xmlns:xs="http://www.w3.org/2001/XMLSchema" xmlns:p="http://schemas.microsoft.com/office/2006/metadata/properties" xmlns:ns2="4b878f40-868b-42d7-a2ac-aeb25cd76f4d" xmlns:ns3="838b14a1-c2e4-4aef-ba5b-d2ece7e58081" targetNamespace="http://schemas.microsoft.com/office/2006/metadata/properties" ma:root="true" ma:fieldsID="041025d544cc341cb9e8843d6833c095" ns2:_="" ns3:_="">
    <xsd:import namespace="4b878f40-868b-42d7-a2ac-aeb25cd76f4d"/>
    <xsd:import namespace="838b14a1-c2e4-4aef-ba5b-d2ece7e5808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878f40-868b-42d7-a2ac-aeb25cd76f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2358ff1-2e0e-433d-bfb0-121866fdb5d8"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8b14a1-c2e4-4aef-ba5b-d2ece7e5808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f5b1dfb-60a1-4cc7-9e26-23c3d83ec25d}" ma:internalName="TaxCatchAll" ma:showField="CatchAllData" ma:web="838b14a1-c2e4-4aef-ba5b-d2ece7e58081">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867412-5BED-4BE5-B74B-F3A2057DFA31}">
  <ds:schemaRefs>
    <ds:schemaRef ds:uri="3330cb9e-c3b6-4486-b21d-aa66c19f5c55"/>
    <ds:schemaRef ds:uri="4b878f40-868b-42d7-a2ac-aeb25cd76f4d"/>
    <ds:schemaRef ds:uri="838b14a1-c2e4-4aef-ba5b-d2ece7e58081"/>
    <ds:schemaRef ds:uri="8a038cd5-16a3-4258-a40f-394afb2fdb9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F2F1109-5999-49FF-9873-52DFBFE73D1E}">
  <ds:schemaRefs>
    <ds:schemaRef ds:uri="4b878f40-868b-42d7-a2ac-aeb25cd76f4d"/>
    <ds:schemaRef ds:uri="838b14a1-c2e4-4aef-ba5b-d2ece7e5808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F993AF3-BE98-4B4C-B44A-C51EB81D2D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NEW District PPT Template</Template>
  <Application>Microsoft Office PowerPoint</Application>
  <PresentationFormat>Widescreen</PresentationFormat>
  <Slides>47</Slides>
  <Notes>24</Notes>
  <HiddenSlides>0</HiddenSlide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Red</vt:lpstr>
      <vt:lpstr>White + 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Barbara Truluck</dc:creator>
  <cp:revision>21</cp:revision>
  <dcterms:created xsi:type="dcterms:W3CDTF">2026-02-02T20:36:36Z</dcterms:created>
  <dcterms:modified xsi:type="dcterms:W3CDTF">2026-10-29T17:11:50Z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0x010100B6EF37BD9E8949469C4A95C9E67C3406</vt:lpwstr>
  </property>
  <property fmtid="{D5CDD505-2E9C-101B-9397-08002B2CF9AE}" pid="3" name="MediaServiceImageTags">
    <vt:lpwstr/>
  </property>
  <property fmtid="{D5CDD505-2E9C-101B-9397-08002B2CF9AE}" pid="4" name="Order">
    <vt:r8>648400</vt:r8>
  </property>
  <property fmtid="{D5CDD505-2E9C-101B-9397-08002B2CF9AE}" pid="5" name="TriggerFlowInfo">
    <vt:lpwstr/>
  </property>
  <property fmtid="{D5CDD505-2E9C-101B-9397-08002B2CF9AE}" pid="6" name="ComplianceAssetId">
    <vt:lpwstr/>
  </property>
  <property fmtid="{D5CDD505-2E9C-101B-9397-08002B2CF9AE}" pid="7" name="_ExtendedDescription">
    <vt:lpwstr/>
  </property>
</Properties>
</file>