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6.xml" ContentType="application/vnd.openxmlformats-officedocument.themeOverride+xml"/>
  <Override PartName="/ppt/notesSlides/notesSlide19.xml" ContentType="application/vnd.openxmlformats-officedocument.presentationml.notesSlide+xml"/>
  <Override PartName="/ppt/theme/themeOverride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Lst>
  <p:notesMasterIdLst>
    <p:notesMasterId r:id="rId37"/>
  </p:notesMasterIdLst>
  <p:sldIdLst>
    <p:sldId id="277" r:id="rId2"/>
    <p:sldId id="257" r:id="rId3"/>
    <p:sldId id="385" r:id="rId4"/>
    <p:sldId id="294" r:id="rId5"/>
    <p:sldId id="407" r:id="rId6"/>
    <p:sldId id="305" r:id="rId7"/>
    <p:sldId id="278" r:id="rId8"/>
    <p:sldId id="264" r:id="rId9"/>
    <p:sldId id="259" r:id="rId10"/>
    <p:sldId id="397" r:id="rId11"/>
    <p:sldId id="272" r:id="rId12"/>
    <p:sldId id="266" r:id="rId13"/>
    <p:sldId id="280" r:id="rId14"/>
    <p:sldId id="284" r:id="rId15"/>
    <p:sldId id="291" r:id="rId16"/>
    <p:sldId id="270" r:id="rId17"/>
    <p:sldId id="260" r:id="rId18"/>
    <p:sldId id="261" r:id="rId19"/>
    <p:sldId id="262" r:id="rId20"/>
    <p:sldId id="263" r:id="rId21"/>
    <p:sldId id="403" r:id="rId22"/>
    <p:sldId id="271" r:id="rId23"/>
    <p:sldId id="401" r:id="rId24"/>
    <p:sldId id="307" r:id="rId25"/>
    <p:sldId id="286" r:id="rId26"/>
    <p:sldId id="299" r:id="rId27"/>
    <p:sldId id="340" r:id="rId28"/>
    <p:sldId id="342" r:id="rId29"/>
    <p:sldId id="392" r:id="rId30"/>
    <p:sldId id="406" r:id="rId31"/>
    <p:sldId id="396" r:id="rId32"/>
    <p:sldId id="326" r:id="rId33"/>
    <p:sldId id="315" r:id="rId34"/>
    <p:sldId id="405" r:id="rId35"/>
    <p:sldId id="33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078"/>
    <a:srgbClr val="AD5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7854" autoAdjust="0"/>
  </p:normalViewPr>
  <p:slideViewPr>
    <p:cSldViewPr>
      <p:cViewPr varScale="1">
        <p:scale>
          <a:sx n="79" d="100"/>
          <a:sy n="79" d="100"/>
        </p:scale>
        <p:origin x="174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ty Hawk" userId="c7e64773-931c-42da-8b22-13ccf377f95d" providerId="ADAL" clId="{CB9FF565-B6A3-4FA2-BBE8-8276CF24A262}"/>
    <pc:docChg chg="delSld modSld">
      <pc:chgData name="Misty Hawk" userId="c7e64773-931c-42da-8b22-13ccf377f95d" providerId="ADAL" clId="{CB9FF565-B6A3-4FA2-BBE8-8276CF24A262}" dt="2022-10-03T14:25:30.114" v="10" actId="20577"/>
      <pc:docMkLst>
        <pc:docMk/>
      </pc:docMkLst>
      <pc:sldChg chg="modNotesTx">
        <pc:chgData name="Misty Hawk" userId="c7e64773-931c-42da-8b22-13ccf377f95d" providerId="ADAL" clId="{CB9FF565-B6A3-4FA2-BBE8-8276CF24A262}" dt="2022-10-03T14:24:24.925" v="0" actId="6549"/>
        <pc:sldMkLst>
          <pc:docMk/>
          <pc:sldMk cId="0" sldId="257"/>
        </pc:sldMkLst>
      </pc:sldChg>
      <pc:sldChg chg="modNotesTx">
        <pc:chgData name="Misty Hawk" userId="c7e64773-931c-42da-8b22-13ccf377f95d" providerId="ADAL" clId="{CB9FF565-B6A3-4FA2-BBE8-8276CF24A262}" dt="2022-10-03T14:25:12.863" v="5" actId="6549"/>
        <pc:sldMkLst>
          <pc:docMk/>
          <pc:sldMk cId="3442234691" sldId="260"/>
        </pc:sldMkLst>
      </pc:sldChg>
      <pc:sldChg chg="modNotesTx">
        <pc:chgData name="Misty Hawk" userId="c7e64773-931c-42da-8b22-13ccf377f95d" providerId="ADAL" clId="{CB9FF565-B6A3-4FA2-BBE8-8276CF24A262}" dt="2022-10-03T14:24:38.979" v="3" actId="6549"/>
        <pc:sldMkLst>
          <pc:docMk/>
          <pc:sldMk cId="0" sldId="264"/>
        </pc:sldMkLst>
      </pc:sldChg>
      <pc:sldChg chg="modNotesTx">
        <pc:chgData name="Misty Hawk" userId="c7e64773-931c-42da-8b22-13ccf377f95d" providerId="ADAL" clId="{CB9FF565-B6A3-4FA2-BBE8-8276CF24A262}" dt="2022-10-03T14:24:32.005" v="2" actId="6549"/>
        <pc:sldMkLst>
          <pc:docMk/>
          <pc:sldMk cId="3860795624" sldId="294"/>
        </pc:sldMkLst>
      </pc:sldChg>
      <pc:sldChg chg="modNotesTx">
        <pc:chgData name="Misty Hawk" userId="c7e64773-931c-42da-8b22-13ccf377f95d" providerId="ADAL" clId="{CB9FF565-B6A3-4FA2-BBE8-8276CF24A262}" dt="2022-10-03T14:25:30.114" v="10" actId="20577"/>
        <pc:sldMkLst>
          <pc:docMk/>
          <pc:sldMk cId="0" sldId="299"/>
        </pc:sldMkLst>
      </pc:sldChg>
      <pc:sldChg chg="modNotesTx">
        <pc:chgData name="Misty Hawk" userId="c7e64773-931c-42da-8b22-13ccf377f95d" providerId="ADAL" clId="{CB9FF565-B6A3-4FA2-BBE8-8276CF24A262}" dt="2022-10-03T14:25:24.812" v="6" actId="6549"/>
        <pc:sldMkLst>
          <pc:docMk/>
          <pc:sldMk cId="3265729511" sldId="307"/>
        </pc:sldMkLst>
      </pc:sldChg>
      <pc:sldChg chg="modNotesTx">
        <pc:chgData name="Misty Hawk" userId="c7e64773-931c-42da-8b22-13ccf377f95d" providerId="ADAL" clId="{CB9FF565-B6A3-4FA2-BBE8-8276CF24A262}" dt="2022-10-03T14:24:27.362" v="1" actId="6549"/>
        <pc:sldMkLst>
          <pc:docMk/>
          <pc:sldMk cId="1597538799" sldId="385"/>
        </pc:sldMkLst>
      </pc:sldChg>
      <pc:sldChg chg="del">
        <pc:chgData name="Misty Hawk" userId="c7e64773-931c-42da-8b22-13ccf377f95d" providerId="ADAL" clId="{CB9FF565-B6A3-4FA2-BBE8-8276CF24A262}" dt="2022-10-03T14:25:00.441" v="4" actId="47"/>
        <pc:sldMkLst>
          <pc:docMk/>
          <pc:sldMk cId="1104349516" sldId="3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3DF62-B42D-4A35-B4AA-689B4BA4F06F}" type="doc">
      <dgm:prSet loTypeId="urn:microsoft.com/office/officeart/2009/3/layout/HorizontalOrganizationChart" loCatId="hierarchy" qsTypeId="urn:microsoft.com/office/officeart/2005/8/quickstyle/simple2" qsCatId="simple" csTypeId="urn:microsoft.com/office/officeart/2005/8/colors/accent1_2" csCatId="accent1" phldr="1"/>
      <dgm:spPr/>
      <dgm:t>
        <a:bodyPr/>
        <a:lstStyle/>
        <a:p>
          <a:endParaRPr lang="en-US"/>
        </a:p>
      </dgm:t>
    </dgm:pt>
    <dgm:pt modelId="{080E3753-204B-46A4-8B82-B63B30245E5F}">
      <dgm:prSet/>
      <dgm:spPr/>
      <dgm:t>
        <a:bodyPr/>
        <a:lstStyle/>
        <a:p>
          <a:pPr>
            <a:lnSpc>
              <a:spcPct val="100000"/>
            </a:lnSpc>
          </a:pPr>
          <a:r>
            <a:rPr lang="en-US" baseline="0" dirty="0"/>
            <a:t>DE is a state funded program that allows 11</a:t>
          </a:r>
          <a:r>
            <a:rPr lang="en-US" baseline="30000" dirty="0"/>
            <a:t>th</a:t>
          </a:r>
          <a:r>
            <a:rPr lang="en-US" baseline="0" dirty="0"/>
            <a:t> and 12</a:t>
          </a:r>
          <a:r>
            <a:rPr lang="en-US" baseline="30000" dirty="0"/>
            <a:t>th</a:t>
          </a:r>
          <a:r>
            <a:rPr lang="en-US" baseline="0" dirty="0"/>
            <a:t> graders to take college classes while completing their high school diploma.</a:t>
          </a:r>
        </a:p>
      </dgm:t>
    </dgm:pt>
    <dgm:pt modelId="{E1660428-6D3D-44E6-B498-FA2F095F090F}" type="parTrans" cxnId="{93A635CE-7B2E-424F-935C-26882372012E}">
      <dgm:prSet/>
      <dgm:spPr/>
      <dgm:t>
        <a:bodyPr/>
        <a:lstStyle/>
        <a:p>
          <a:endParaRPr lang="en-US"/>
        </a:p>
      </dgm:t>
    </dgm:pt>
    <dgm:pt modelId="{C84E90CE-07C5-49CF-809C-2FC605A938CA}" type="sibTrans" cxnId="{93A635CE-7B2E-424F-935C-26882372012E}">
      <dgm:prSet/>
      <dgm:spPr/>
      <dgm:t>
        <a:bodyPr/>
        <a:lstStyle/>
        <a:p>
          <a:endParaRPr lang="en-US"/>
        </a:p>
      </dgm:t>
    </dgm:pt>
    <dgm:pt modelId="{E2DE6F02-77DB-4DB5-BF90-9D9E4F830622}">
      <dgm:prSet/>
      <dgm:spPr/>
      <dgm:t>
        <a:bodyPr/>
        <a:lstStyle/>
        <a:p>
          <a:pPr>
            <a:lnSpc>
              <a:spcPct val="100000"/>
            </a:lnSpc>
          </a:pPr>
          <a:r>
            <a:rPr lang="en-US" baseline="0"/>
            <a:t>DE also provides limited options for 10</a:t>
          </a:r>
          <a:r>
            <a:rPr lang="en-US" baseline="30000"/>
            <a:t>th</a:t>
          </a:r>
          <a:r>
            <a:rPr lang="en-US" baseline="0"/>
            <a:t> graders</a:t>
          </a:r>
          <a:endParaRPr lang="en-US"/>
        </a:p>
      </dgm:t>
    </dgm:pt>
    <dgm:pt modelId="{70DF16CE-2558-4B65-AD33-A20AA37E5F48}" type="parTrans" cxnId="{27CB215E-04C5-4AE8-970A-6E8BBCDA67D8}">
      <dgm:prSet/>
      <dgm:spPr/>
      <dgm:t>
        <a:bodyPr/>
        <a:lstStyle/>
        <a:p>
          <a:endParaRPr lang="en-US"/>
        </a:p>
      </dgm:t>
    </dgm:pt>
    <dgm:pt modelId="{236F6F50-FD22-4900-A0E1-A845A7395BBA}" type="sibTrans" cxnId="{27CB215E-04C5-4AE8-970A-6E8BBCDA67D8}">
      <dgm:prSet/>
      <dgm:spPr/>
      <dgm:t>
        <a:bodyPr/>
        <a:lstStyle/>
        <a:p>
          <a:endParaRPr lang="en-US"/>
        </a:p>
      </dgm:t>
    </dgm:pt>
    <dgm:pt modelId="{BA429F45-FD04-4BDA-97CE-B57367D8C748}">
      <dgm:prSet/>
      <dgm:spPr/>
      <dgm:t>
        <a:bodyPr/>
        <a:lstStyle/>
        <a:p>
          <a:pPr>
            <a:lnSpc>
              <a:spcPct val="100000"/>
            </a:lnSpc>
          </a:pPr>
          <a:r>
            <a:rPr lang="en-US" baseline="0" dirty="0"/>
            <a:t>Any 10</a:t>
          </a:r>
          <a:r>
            <a:rPr lang="en-US" baseline="30000" dirty="0"/>
            <a:t>th</a:t>
          </a:r>
          <a:r>
            <a:rPr lang="en-US" baseline="0" dirty="0"/>
            <a:t> grader can take CTAE classes at a Technical College</a:t>
          </a:r>
          <a:endParaRPr lang="en-US" dirty="0"/>
        </a:p>
      </dgm:t>
    </dgm:pt>
    <dgm:pt modelId="{38B87018-67CD-4ADA-932A-B46F73BB9D03}" type="parTrans" cxnId="{1F53EF3D-1E9D-4EB7-B4B4-4AE499A00266}">
      <dgm:prSet/>
      <dgm:spPr/>
      <dgm:t>
        <a:bodyPr/>
        <a:lstStyle/>
        <a:p>
          <a:endParaRPr lang="en-US"/>
        </a:p>
      </dgm:t>
    </dgm:pt>
    <dgm:pt modelId="{76476B08-F3F6-44B4-98E4-A9F2E1A2FBA7}" type="sibTrans" cxnId="{1F53EF3D-1E9D-4EB7-B4B4-4AE499A00266}">
      <dgm:prSet/>
      <dgm:spPr/>
      <dgm:t>
        <a:bodyPr/>
        <a:lstStyle/>
        <a:p>
          <a:endParaRPr lang="en-US"/>
        </a:p>
      </dgm:t>
    </dgm:pt>
    <dgm:pt modelId="{710B391B-9C3E-4BBC-ADC3-979F329642B5}">
      <dgm:prSet/>
      <dgm:spPr/>
      <dgm:t>
        <a:bodyPr/>
        <a:lstStyle/>
        <a:p>
          <a:pPr>
            <a:lnSpc>
              <a:spcPct val="100000"/>
            </a:lnSpc>
          </a:pPr>
          <a:r>
            <a:rPr lang="en-US" baseline="0" dirty="0"/>
            <a:t>10</a:t>
          </a:r>
          <a:r>
            <a:rPr lang="en-US" baseline="30000" dirty="0"/>
            <a:t>th</a:t>
          </a:r>
          <a:r>
            <a:rPr lang="en-US" baseline="0" dirty="0"/>
            <a:t> graders who have earned a 1200 SAT or 26 ACT (in one sitting) are eligible to apply to any DE program</a:t>
          </a:r>
          <a:endParaRPr lang="en-US" dirty="0"/>
        </a:p>
      </dgm:t>
    </dgm:pt>
    <dgm:pt modelId="{1E230456-6FC8-4183-8E39-7C5A125B0B17}" type="parTrans" cxnId="{1079081A-4DDA-4E9C-B3F9-385439A6153C}">
      <dgm:prSet/>
      <dgm:spPr/>
      <dgm:t>
        <a:bodyPr/>
        <a:lstStyle/>
        <a:p>
          <a:endParaRPr lang="en-US"/>
        </a:p>
      </dgm:t>
    </dgm:pt>
    <dgm:pt modelId="{411345C4-4521-417F-9B02-AA8DB402C761}" type="sibTrans" cxnId="{1079081A-4DDA-4E9C-B3F9-385439A6153C}">
      <dgm:prSet/>
      <dgm:spPr/>
      <dgm:t>
        <a:bodyPr/>
        <a:lstStyle/>
        <a:p>
          <a:endParaRPr lang="en-US"/>
        </a:p>
      </dgm:t>
    </dgm:pt>
    <dgm:pt modelId="{D0FACAD5-DCF7-4C04-9DF3-B0BD17BD21DD}">
      <dgm:prSet/>
      <dgm:spPr/>
      <dgm:t>
        <a:bodyPr/>
        <a:lstStyle/>
        <a:p>
          <a:pPr>
            <a:lnSpc>
              <a:spcPct val="100000"/>
            </a:lnSpc>
          </a:pPr>
          <a:r>
            <a:rPr lang="en-US" baseline="0"/>
            <a:t>DE pays for 100% tuition, mandatory fees, and required textbooks up to a maximum cap of 30 hours </a:t>
          </a:r>
          <a:r>
            <a:rPr lang="en-US" i="1" baseline="0"/>
            <a:t>(this equates to roughly one year of full-time college enrollment or around 10 courses)</a:t>
          </a:r>
          <a:endParaRPr lang="en-US"/>
        </a:p>
      </dgm:t>
    </dgm:pt>
    <dgm:pt modelId="{DD7A57CA-3D06-4359-AA6A-586577897458}" type="parTrans" cxnId="{A026D83F-D01E-4341-A1C0-E1F74AA5E677}">
      <dgm:prSet/>
      <dgm:spPr/>
      <dgm:t>
        <a:bodyPr/>
        <a:lstStyle/>
        <a:p>
          <a:endParaRPr lang="en-US"/>
        </a:p>
      </dgm:t>
    </dgm:pt>
    <dgm:pt modelId="{A0FA27FD-DD7A-4B0E-A741-6A7C9E637890}" type="sibTrans" cxnId="{A026D83F-D01E-4341-A1C0-E1F74AA5E677}">
      <dgm:prSet/>
      <dgm:spPr/>
      <dgm:t>
        <a:bodyPr/>
        <a:lstStyle/>
        <a:p>
          <a:endParaRPr lang="en-US"/>
        </a:p>
      </dgm:t>
    </dgm:pt>
    <dgm:pt modelId="{C6391A5A-FDA7-4D64-808E-18D2926637B4}" type="pres">
      <dgm:prSet presAssocID="{45A3DF62-B42D-4A35-B4AA-689B4BA4F06F}" presName="hierChild1" presStyleCnt="0">
        <dgm:presLayoutVars>
          <dgm:orgChart val="1"/>
          <dgm:chPref val="1"/>
          <dgm:dir/>
          <dgm:animOne val="branch"/>
          <dgm:animLvl val="lvl"/>
          <dgm:resizeHandles/>
        </dgm:presLayoutVars>
      </dgm:prSet>
      <dgm:spPr/>
    </dgm:pt>
    <dgm:pt modelId="{EE6033F7-7817-4626-BC30-2844C75173E3}" type="pres">
      <dgm:prSet presAssocID="{080E3753-204B-46A4-8B82-B63B30245E5F}" presName="hierRoot1" presStyleCnt="0">
        <dgm:presLayoutVars>
          <dgm:hierBranch val="init"/>
        </dgm:presLayoutVars>
      </dgm:prSet>
      <dgm:spPr/>
    </dgm:pt>
    <dgm:pt modelId="{89EC4AE0-1462-4E1C-8291-7190A251C3A5}" type="pres">
      <dgm:prSet presAssocID="{080E3753-204B-46A4-8B82-B63B30245E5F}" presName="rootComposite1" presStyleCnt="0"/>
      <dgm:spPr/>
    </dgm:pt>
    <dgm:pt modelId="{F66E9F67-AB4C-4B97-8E92-9F27D3091D2C}" type="pres">
      <dgm:prSet presAssocID="{080E3753-204B-46A4-8B82-B63B30245E5F}" presName="rootText1" presStyleLbl="node0" presStyleIdx="0" presStyleCnt="3">
        <dgm:presLayoutVars>
          <dgm:chPref val="3"/>
        </dgm:presLayoutVars>
      </dgm:prSet>
      <dgm:spPr/>
    </dgm:pt>
    <dgm:pt modelId="{8037DBF6-8436-4490-82B8-6B7880CCB79E}" type="pres">
      <dgm:prSet presAssocID="{080E3753-204B-46A4-8B82-B63B30245E5F}" presName="rootConnector1" presStyleLbl="node1" presStyleIdx="0" presStyleCnt="0"/>
      <dgm:spPr/>
    </dgm:pt>
    <dgm:pt modelId="{55EB95D6-D652-4BCC-BF78-DBF99F095392}" type="pres">
      <dgm:prSet presAssocID="{080E3753-204B-46A4-8B82-B63B30245E5F}" presName="hierChild2" presStyleCnt="0"/>
      <dgm:spPr/>
    </dgm:pt>
    <dgm:pt modelId="{F619DB47-0FB1-4F25-BBF4-545DA57DA116}" type="pres">
      <dgm:prSet presAssocID="{080E3753-204B-46A4-8B82-B63B30245E5F}" presName="hierChild3" presStyleCnt="0"/>
      <dgm:spPr/>
    </dgm:pt>
    <dgm:pt modelId="{06A2C317-F803-4B50-B064-1A78BDBC1D5F}" type="pres">
      <dgm:prSet presAssocID="{E2DE6F02-77DB-4DB5-BF90-9D9E4F830622}" presName="hierRoot1" presStyleCnt="0">
        <dgm:presLayoutVars>
          <dgm:hierBranch val="init"/>
        </dgm:presLayoutVars>
      </dgm:prSet>
      <dgm:spPr/>
    </dgm:pt>
    <dgm:pt modelId="{C521D169-F1A2-49E3-A0C0-3F1479886593}" type="pres">
      <dgm:prSet presAssocID="{E2DE6F02-77DB-4DB5-BF90-9D9E4F830622}" presName="rootComposite1" presStyleCnt="0"/>
      <dgm:spPr/>
    </dgm:pt>
    <dgm:pt modelId="{0679BBC7-812D-4BE4-8767-65C3601A393C}" type="pres">
      <dgm:prSet presAssocID="{E2DE6F02-77DB-4DB5-BF90-9D9E4F830622}" presName="rootText1" presStyleLbl="node0" presStyleIdx="1" presStyleCnt="3">
        <dgm:presLayoutVars>
          <dgm:chPref val="3"/>
        </dgm:presLayoutVars>
      </dgm:prSet>
      <dgm:spPr/>
    </dgm:pt>
    <dgm:pt modelId="{5E89C007-D606-4D09-B894-E5CC6A94E7C0}" type="pres">
      <dgm:prSet presAssocID="{E2DE6F02-77DB-4DB5-BF90-9D9E4F830622}" presName="rootConnector1" presStyleLbl="node1" presStyleIdx="0" presStyleCnt="0"/>
      <dgm:spPr/>
    </dgm:pt>
    <dgm:pt modelId="{1DAD2A96-7F07-41E7-9087-B2726E42F711}" type="pres">
      <dgm:prSet presAssocID="{E2DE6F02-77DB-4DB5-BF90-9D9E4F830622}" presName="hierChild2" presStyleCnt="0"/>
      <dgm:spPr/>
    </dgm:pt>
    <dgm:pt modelId="{9C55BADD-B17A-4CBE-86E4-FC672A94F2AE}" type="pres">
      <dgm:prSet presAssocID="{38B87018-67CD-4ADA-932A-B46F73BB9D03}" presName="Name64" presStyleLbl="parChTrans1D2" presStyleIdx="0" presStyleCnt="2"/>
      <dgm:spPr/>
    </dgm:pt>
    <dgm:pt modelId="{F3CF00F3-9957-46C6-AF27-9E38D50A06AB}" type="pres">
      <dgm:prSet presAssocID="{BA429F45-FD04-4BDA-97CE-B57367D8C748}" presName="hierRoot2" presStyleCnt="0">
        <dgm:presLayoutVars>
          <dgm:hierBranch val="init"/>
        </dgm:presLayoutVars>
      </dgm:prSet>
      <dgm:spPr/>
    </dgm:pt>
    <dgm:pt modelId="{EC1D0CC5-CDBF-4DB3-8D64-DAEF7EBBBB16}" type="pres">
      <dgm:prSet presAssocID="{BA429F45-FD04-4BDA-97CE-B57367D8C748}" presName="rootComposite" presStyleCnt="0"/>
      <dgm:spPr/>
    </dgm:pt>
    <dgm:pt modelId="{D10FFC99-8D7E-45F0-B884-A3CCA1D8960E}" type="pres">
      <dgm:prSet presAssocID="{BA429F45-FD04-4BDA-97CE-B57367D8C748}" presName="rootText" presStyleLbl="node2" presStyleIdx="0" presStyleCnt="2">
        <dgm:presLayoutVars>
          <dgm:chPref val="3"/>
        </dgm:presLayoutVars>
      </dgm:prSet>
      <dgm:spPr/>
    </dgm:pt>
    <dgm:pt modelId="{00B96DF5-FD1B-4C68-9E5A-7339D3D26516}" type="pres">
      <dgm:prSet presAssocID="{BA429F45-FD04-4BDA-97CE-B57367D8C748}" presName="rootConnector" presStyleLbl="node2" presStyleIdx="0" presStyleCnt="2"/>
      <dgm:spPr/>
    </dgm:pt>
    <dgm:pt modelId="{C62251F9-1962-407E-8068-64EE854D399A}" type="pres">
      <dgm:prSet presAssocID="{BA429F45-FD04-4BDA-97CE-B57367D8C748}" presName="hierChild4" presStyleCnt="0"/>
      <dgm:spPr/>
    </dgm:pt>
    <dgm:pt modelId="{DD0CAF8D-F11F-434C-BE5F-B20369B1C62A}" type="pres">
      <dgm:prSet presAssocID="{BA429F45-FD04-4BDA-97CE-B57367D8C748}" presName="hierChild5" presStyleCnt="0"/>
      <dgm:spPr/>
    </dgm:pt>
    <dgm:pt modelId="{FBA0E058-7E02-464A-8D74-972A370F48AC}" type="pres">
      <dgm:prSet presAssocID="{1E230456-6FC8-4183-8E39-7C5A125B0B17}" presName="Name64" presStyleLbl="parChTrans1D2" presStyleIdx="1" presStyleCnt="2"/>
      <dgm:spPr/>
    </dgm:pt>
    <dgm:pt modelId="{898A4DDB-7BF9-4AFE-83EB-91793D985D57}" type="pres">
      <dgm:prSet presAssocID="{710B391B-9C3E-4BBC-ADC3-979F329642B5}" presName="hierRoot2" presStyleCnt="0">
        <dgm:presLayoutVars>
          <dgm:hierBranch val="init"/>
        </dgm:presLayoutVars>
      </dgm:prSet>
      <dgm:spPr/>
    </dgm:pt>
    <dgm:pt modelId="{452BAB64-0B10-4B7B-B155-F70B948399D6}" type="pres">
      <dgm:prSet presAssocID="{710B391B-9C3E-4BBC-ADC3-979F329642B5}" presName="rootComposite" presStyleCnt="0"/>
      <dgm:spPr/>
    </dgm:pt>
    <dgm:pt modelId="{32BF18F0-581F-4C9F-8BF0-A733668C8AD9}" type="pres">
      <dgm:prSet presAssocID="{710B391B-9C3E-4BBC-ADC3-979F329642B5}" presName="rootText" presStyleLbl="node2" presStyleIdx="1" presStyleCnt="2">
        <dgm:presLayoutVars>
          <dgm:chPref val="3"/>
        </dgm:presLayoutVars>
      </dgm:prSet>
      <dgm:spPr/>
    </dgm:pt>
    <dgm:pt modelId="{A2DC21F7-67A4-45C6-AB00-55B7814106EA}" type="pres">
      <dgm:prSet presAssocID="{710B391B-9C3E-4BBC-ADC3-979F329642B5}" presName="rootConnector" presStyleLbl="node2" presStyleIdx="1" presStyleCnt="2"/>
      <dgm:spPr/>
    </dgm:pt>
    <dgm:pt modelId="{C575A40F-877B-40CC-A2CC-89B133D3C68A}" type="pres">
      <dgm:prSet presAssocID="{710B391B-9C3E-4BBC-ADC3-979F329642B5}" presName="hierChild4" presStyleCnt="0"/>
      <dgm:spPr/>
    </dgm:pt>
    <dgm:pt modelId="{020E8F59-F188-4391-9D3E-975B97960681}" type="pres">
      <dgm:prSet presAssocID="{710B391B-9C3E-4BBC-ADC3-979F329642B5}" presName="hierChild5" presStyleCnt="0"/>
      <dgm:spPr/>
    </dgm:pt>
    <dgm:pt modelId="{192EA7E5-8BAE-4AF3-93D2-710221EAC045}" type="pres">
      <dgm:prSet presAssocID="{E2DE6F02-77DB-4DB5-BF90-9D9E4F830622}" presName="hierChild3" presStyleCnt="0"/>
      <dgm:spPr/>
    </dgm:pt>
    <dgm:pt modelId="{4D22447D-A21E-45F1-98FB-0027D59A9C81}" type="pres">
      <dgm:prSet presAssocID="{D0FACAD5-DCF7-4C04-9DF3-B0BD17BD21DD}" presName="hierRoot1" presStyleCnt="0">
        <dgm:presLayoutVars>
          <dgm:hierBranch val="init"/>
        </dgm:presLayoutVars>
      </dgm:prSet>
      <dgm:spPr/>
    </dgm:pt>
    <dgm:pt modelId="{81D64633-E204-4D45-82B2-19A1FF9856F6}" type="pres">
      <dgm:prSet presAssocID="{D0FACAD5-DCF7-4C04-9DF3-B0BD17BD21DD}" presName="rootComposite1" presStyleCnt="0"/>
      <dgm:spPr/>
    </dgm:pt>
    <dgm:pt modelId="{4B9963D6-F952-4193-A9F8-0C1954DB3AD9}" type="pres">
      <dgm:prSet presAssocID="{D0FACAD5-DCF7-4C04-9DF3-B0BD17BD21DD}" presName="rootText1" presStyleLbl="node0" presStyleIdx="2" presStyleCnt="3">
        <dgm:presLayoutVars>
          <dgm:chPref val="3"/>
        </dgm:presLayoutVars>
      </dgm:prSet>
      <dgm:spPr/>
    </dgm:pt>
    <dgm:pt modelId="{832FD43F-D949-41FB-B904-4CC41BD2A80E}" type="pres">
      <dgm:prSet presAssocID="{D0FACAD5-DCF7-4C04-9DF3-B0BD17BD21DD}" presName="rootConnector1" presStyleLbl="node1" presStyleIdx="0" presStyleCnt="0"/>
      <dgm:spPr/>
    </dgm:pt>
    <dgm:pt modelId="{9027FC18-1E78-474D-820B-CD22925365A2}" type="pres">
      <dgm:prSet presAssocID="{D0FACAD5-DCF7-4C04-9DF3-B0BD17BD21DD}" presName="hierChild2" presStyleCnt="0"/>
      <dgm:spPr/>
    </dgm:pt>
    <dgm:pt modelId="{6F92EA9C-76DE-4349-A0B9-04E66833B222}" type="pres">
      <dgm:prSet presAssocID="{D0FACAD5-DCF7-4C04-9DF3-B0BD17BD21DD}" presName="hierChild3" presStyleCnt="0"/>
      <dgm:spPr/>
    </dgm:pt>
  </dgm:ptLst>
  <dgm:cxnLst>
    <dgm:cxn modelId="{BA7D270F-FA85-41F7-9F12-8F80577F9F0F}" type="presOf" srcId="{710B391B-9C3E-4BBC-ADC3-979F329642B5}" destId="{A2DC21F7-67A4-45C6-AB00-55B7814106EA}" srcOrd="1" destOrd="0" presId="urn:microsoft.com/office/officeart/2009/3/layout/HorizontalOrganizationChart"/>
    <dgm:cxn modelId="{1079081A-4DDA-4E9C-B3F9-385439A6153C}" srcId="{E2DE6F02-77DB-4DB5-BF90-9D9E4F830622}" destId="{710B391B-9C3E-4BBC-ADC3-979F329642B5}" srcOrd="1" destOrd="0" parTransId="{1E230456-6FC8-4183-8E39-7C5A125B0B17}" sibTransId="{411345C4-4521-417F-9B02-AA8DB402C761}"/>
    <dgm:cxn modelId="{1F53EF3D-1E9D-4EB7-B4B4-4AE499A00266}" srcId="{E2DE6F02-77DB-4DB5-BF90-9D9E4F830622}" destId="{BA429F45-FD04-4BDA-97CE-B57367D8C748}" srcOrd="0" destOrd="0" parTransId="{38B87018-67CD-4ADA-932A-B46F73BB9D03}" sibTransId="{76476B08-F3F6-44B4-98E4-A9F2E1A2FBA7}"/>
    <dgm:cxn modelId="{A026D83F-D01E-4341-A1C0-E1F74AA5E677}" srcId="{45A3DF62-B42D-4A35-B4AA-689B4BA4F06F}" destId="{D0FACAD5-DCF7-4C04-9DF3-B0BD17BD21DD}" srcOrd="2" destOrd="0" parTransId="{DD7A57CA-3D06-4359-AA6A-586577897458}" sibTransId="{A0FA27FD-DD7A-4B0E-A741-6A7C9E637890}"/>
    <dgm:cxn modelId="{27CB215E-04C5-4AE8-970A-6E8BBCDA67D8}" srcId="{45A3DF62-B42D-4A35-B4AA-689B4BA4F06F}" destId="{E2DE6F02-77DB-4DB5-BF90-9D9E4F830622}" srcOrd="1" destOrd="0" parTransId="{70DF16CE-2558-4B65-AD33-A20AA37E5F48}" sibTransId="{236F6F50-FD22-4900-A0E1-A845A7395BBA}"/>
    <dgm:cxn modelId="{3D530069-EB86-4AE8-9995-E715C06EFD05}" type="presOf" srcId="{080E3753-204B-46A4-8B82-B63B30245E5F}" destId="{8037DBF6-8436-4490-82B8-6B7880CCB79E}" srcOrd="1" destOrd="0" presId="urn:microsoft.com/office/officeart/2009/3/layout/HorizontalOrganizationChart"/>
    <dgm:cxn modelId="{7FEB7E4A-8F9D-40F1-9746-65A5D9DF5D9D}" type="presOf" srcId="{E2DE6F02-77DB-4DB5-BF90-9D9E4F830622}" destId="{0679BBC7-812D-4BE4-8767-65C3601A393C}" srcOrd="0" destOrd="0" presId="urn:microsoft.com/office/officeart/2009/3/layout/HorizontalOrganizationChart"/>
    <dgm:cxn modelId="{6B22C378-FC35-4E9E-82D2-E15CC33AA91A}" type="presOf" srcId="{38B87018-67CD-4ADA-932A-B46F73BB9D03}" destId="{9C55BADD-B17A-4CBE-86E4-FC672A94F2AE}" srcOrd="0" destOrd="0" presId="urn:microsoft.com/office/officeart/2009/3/layout/HorizontalOrganizationChart"/>
    <dgm:cxn modelId="{48D3D87F-B786-4763-9F88-E0E5D2BDA42F}" type="presOf" srcId="{710B391B-9C3E-4BBC-ADC3-979F329642B5}" destId="{32BF18F0-581F-4C9F-8BF0-A733668C8AD9}" srcOrd="0" destOrd="0" presId="urn:microsoft.com/office/officeart/2009/3/layout/HorizontalOrganizationChart"/>
    <dgm:cxn modelId="{39324C9D-14A9-4DD5-A934-D51D3650AD6F}" type="presOf" srcId="{45A3DF62-B42D-4A35-B4AA-689B4BA4F06F}" destId="{C6391A5A-FDA7-4D64-808E-18D2926637B4}" srcOrd="0" destOrd="0" presId="urn:microsoft.com/office/officeart/2009/3/layout/HorizontalOrganizationChart"/>
    <dgm:cxn modelId="{7907F8B0-EEFB-47C9-BEFA-18727CEFC7C3}" type="presOf" srcId="{E2DE6F02-77DB-4DB5-BF90-9D9E4F830622}" destId="{5E89C007-D606-4D09-B894-E5CC6A94E7C0}" srcOrd="1" destOrd="0" presId="urn:microsoft.com/office/officeart/2009/3/layout/HorizontalOrganizationChart"/>
    <dgm:cxn modelId="{0B37EFB8-8258-45B6-88A8-30056D121E81}" type="presOf" srcId="{080E3753-204B-46A4-8B82-B63B30245E5F}" destId="{F66E9F67-AB4C-4B97-8E92-9F27D3091D2C}" srcOrd="0" destOrd="0" presId="urn:microsoft.com/office/officeart/2009/3/layout/HorizontalOrganizationChart"/>
    <dgm:cxn modelId="{93A635CE-7B2E-424F-935C-26882372012E}" srcId="{45A3DF62-B42D-4A35-B4AA-689B4BA4F06F}" destId="{080E3753-204B-46A4-8B82-B63B30245E5F}" srcOrd="0" destOrd="0" parTransId="{E1660428-6D3D-44E6-B498-FA2F095F090F}" sibTransId="{C84E90CE-07C5-49CF-809C-2FC605A938CA}"/>
    <dgm:cxn modelId="{63A05AD9-1E30-4ACA-9DA6-96AF512FD96B}" type="presOf" srcId="{BA429F45-FD04-4BDA-97CE-B57367D8C748}" destId="{D10FFC99-8D7E-45F0-B884-A3CCA1D8960E}" srcOrd="0" destOrd="0" presId="urn:microsoft.com/office/officeart/2009/3/layout/HorizontalOrganizationChart"/>
    <dgm:cxn modelId="{6D19BADC-D803-4EEC-A347-94E348D02D06}" type="presOf" srcId="{D0FACAD5-DCF7-4C04-9DF3-B0BD17BD21DD}" destId="{4B9963D6-F952-4193-A9F8-0C1954DB3AD9}" srcOrd="0" destOrd="0" presId="urn:microsoft.com/office/officeart/2009/3/layout/HorizontalOrganizationChart"/>
    <dgm:cxn modelId="{E1790AE0-8222-4676-A4D0-93EC4A150091}" type="presOf" srcId="{D0FACAD5-DCF7-4C04-9DF3-B0BD17BD21DD}" destId="{832FD43F-D949-41FB-B904-4CC41BD2A80E}" srcOrd="1" destOrd="0" presId="urn:microsoft.com/office/officeart/2009/3/layout/HorizontalOrganizationChart"/>
    <dgm:cxn modelId="{B20BFEE8-6D6D-4256-BA34-73236260BBC9}" type="presOf" srcId="{1E230456-6FC8-4183-8E39-7C5A125B0B17}" destId="{FBA0E058-7E02-464A-8D74-972A370F48AC}" srcOrd="0" destOrd="0" presId="urn:microsoft.com/office/officeart/2009/3/layout/HorizontalOrganizationChart"/>
    <dgm:cxn modelId="{590B22F9-77E4-4F22-8BC5-F9606BC3F0CF}" type="presOf" srcId="{BA429F45-FD04-4BDA-97CE-B57367D8C748}" destId="{00B96DF5-FD1B-4C68-9E5A-7339D3D26516}" srcOrd="1" destOrd="0" presId="urn:microsoft.com/office/officeart/2009/3/layout/HorizontalOrganizationChart"/>
    <dgm:cxn modelId="{50D7ACF1-29FB-4350-9CB7-666E09E1EA4F}" type="presParOf" srcId="{C6391A5A-FDA7-4D64-808E-18D2926637B4}" destId="{EE6033F7-7817-4626-BC30-2844C75173E3}" srcOrd="0" destOrd="0" presId="urn:microsoft.com/office/officeart/2009/3/layout/HorizontalOrganizationChart"/>
    <dgm:cxn modelId="{155608D9-C376-4C23-BDA0-7B70AF30700A}" type="presParOf" srcId="{EE6033F7-7817-4626-BC30-2844C75173E3}" destId="{89EC4AE0-1462-4E1C-8291-7190A251C3A5}" srcOrd="0" destOrd="0" presId="urn:microsoft.com/office/officeart/2009/3/layout/HorizontalOrganizationChart"/>
    <dgm:cxn modelId="{3D6E5C34-497B-4F2F-A963-3199E2EB1F48}" type="presParOf" srcId="{89EC4AE0-1462-4E1C-8291-7190A251C3A5}" destId="{F66E9F67-AB4C-4B97-8E92-9F27D3091D2C}" srcOrd="0" destOrd="0" presId="urn:microsoft.com/office/officeart/2009/3/layout/HorizontalOrganizationChart"/>
    <dgm:cxn modelId="{B5F1D0FC-5875-462D-8E5E-622920334449}" type="presParOf" srcId="{89EC4AE0-1462-4E1C-8291-7190A251C3A5}" destId="{8037DBF6-8436-4490-82B8-6B7880CCB79E}" srcOrd="1" destOrd="0" presId="urn:microsoft.com/office/officeart/2009/3/layout/HorizontalOrganizationChart"/>
    <dgm:cxn modelId="{F4C53D9E-B7AE-4283-ABB3-D8D5FAFBD074}" type="presParOf" srcId="{EE6033F7-7817-4626-BC30-2844C75173E3}" destId="{55EB95D6-D652-4BCC-BF78-DBF99F095392}" srcOrd="1" destOrd="0" presId="urn:microsoft.com/office/officeart/2009/3/layout/HorizontalOrganizationChart"/>
    <dgm:cxn modelId="{56B8F976-9D28-471D-8CE8-3EA14CBA2BBF}" type="presParOf" srcId="{EE6033F7-7817-4626-BC30-2844C75173E3}" destId="{F619DB47-0FB1-4F25-BBF4-545DA57DA116}" srcOrd="2" destOrd="0" presId="urn:microsoft.com/office/officeart/2009/3/layout/HorizontalOrganizationChart"/>
    <dgm:cxn modelId="{FA8ACC4D-121E-46A0-BC16-503D41520197}" type="presParOf" srcId="{C6391A5A-FDA7-4D64-808E-18D2926637B4}" destId="{06A2C317-F803-4B50-B064-1A78BDBC1D5F}" srcOrd="1" destOrd="0" presId="urn:microsoft.com/office/officeart/2009/3/layout/HorizontalOrganizationChart"/>
    <dgm:cxn modelId="{EA4FCC62-530C-41C2-97B5-5FB99A1FC4AE}" type="presParOf" srcId="{06A2C317-F803-4B50-B064-1A78BDBC1D5F}" destId="{C521D169-F1A2-49E3-A0C0-3F1479886593}" srcOrd="0" destOrd="0" presId="urn:microsoft.com/office/officeart/2009/3/layout/HorizontalOrganizationChart"/>
    <dgm:cxn modelId="{B69D89AE-E10B-4C5B-AD38-24DE6AB1A863}" type="presParOf" srcId="{C521D169-F1A2-49E3-A0C0-3F1479886593}" destId="{0679BBC7-812D-4BE4-8767-65C3601A393C}" srcOrd="0" destOrd="0" presId="urn:microsoft.com/office/officeart/2009/3/layout/HorizontalOrganizationChart"/>
    <dgm:cxn modelId="{651B9BF8-FE07-4090-A557-27F374059DDE}" type="presParOf" srcId="{C521D169-F1A2-49E3-A0C0-3F1479886593}" destId="{5E89C007-D606-4D09-B894-E5CC6A94E7C0}" srcOrd="1" destOrd="0" presId="urn:microsoft.com/office/officeart/2009/3/layout/HorizontalOrganizationChart"/>
    <dgm:cxn modelId="{1237C959-A4BE-4476-A5F5-BB8CA6EBA545}" type="presParOf" srcId="{06A2C317-F803-4B50-B064-1A78BDBC1D5F}" destId="{1DAD2A96-7F07-41E7-9087-B2726E42F711}" srcOrd="1" destOrd="0" presId="urn:microsoft.com/office/officeart/2009/3/layout/HorizontalOrganizationChart"/>
    <dgm:cxn modelId="{3F752ED8-FFBE-4BE7-99EA-F5C0A7879FB2}" type="presParOf" srcId="{1DAD2A96-7F07-41E7-9087-B2726E42F711}" destId="{9C55BADD-B17A-4CBE-86E4-FC672A94F2AE}" srcOrd="0" destOrd="0" presId="urn:microsoft.com/office/officeart/2009/3/layout/HorizontalOrganizationChart"/>
    <dgm:cxn modelId="{A3DF1B17-C78A-4E7C-AACF-D28408E01830}" type="presParOf" srcId="{1DAD2A96-7F07-41E7-9087-B2726E42F711}" destId="{F3CF00F3-9957-46C6-AF27-9E38D50A06AB}" srcOrd="1" destOrd="0" presId="urn:microsoft.com/office/officeart/2009/3/layout/HorizontalOrganizationChart"/>
    <dgm:cxn modelId="{F5B8163C-6A67-400F-91D2-C04D7C449B5D}" type="presParOf" srcId="{F3CF00F3-9957-46C6-AF27-9E38D50A06AB}" destId="{EC1D0CC5-CDBF-4DB3-8D64-DAEF7EBBBB16}" srcOrd="0" destOrd="0" presId="urn:microsoft.com/office/officeart/2009/3/layout/HorizontalOrganizationChart"/>
    <dgm:cxn modelId="{A0324E36-40AF-49D6-A94B-3EBC51A1E470}" type="presParOf" srcId="{EC1D0CC5-CDBF-4DB3-8D64-DAEF7EBBBB16}" destId="{D10FFC99-8D7E-45F0-B884-A3CCA1D8960E}" srcOrd="0" destOrd="0" presId="urn:microsoft.com/office/officeart/2009/3/layout/HorizontalOrganizationChart"/>
    <dgm:cxn modelId="{6E47255F-DD1C-453F-B030-8D0F8E06EEC1}" type="presParOf" srcId="{EC1D0CC5-CDBF-4DB3-8D64-DAEF7EBBBB16}" destId="{00B96DF5-FD1B-4C68-9E5A-7339D3D26516}" srcOrd="1" destOrd="0" presId="urn:microsoft.com/office/officeart/2009/3/layout/HorizontalOrganizationChart"/>
    <dgm:cxn modelId="{D1A1B25E-45BA-4376-8E87-049B3BE4A033}" type="presParOf" srcId="{F3CF00F3-9957-46C6-AF27-9E38D50A06AB}" destId="{C62251F9-1962-407E-8068-64EE854D399A}" srcOrd="1" destOrd="0" presId="urn:microsoft.com/office/officeart/2009/3/layout/HorizontalOrganizationChart"/>
    <dgm:cxn modelId="{FD3188FE-7F2A-48B5-803F-E136A4D1D1F7}" type="presParOf" srcId="{F3CF00F3-9957-46C6-AF27-9E38D50A06AB}" destId="{DD0CAF8D-F11F-434C-BE5F-B20369B1C62A}" srcOrd="2" destOrd="0" presId="urn:microsoft.com/office/officeart/2009/3/layout/HorizontalOrganizationChart"/>
    <dgm:cxn modelId="{60394F10-0904-4B38-8CE0-4AB590301CCB}" type="presParOf" srcId="{1DAD2A96-7F07-41E7-9087-B2726E42F711}" destId="{FBA0E058-7E02-464A-8D74-972A370F48AC}" srcOrd="2" destOrd="0" presId="urn:microsoft.com/office/officeart/2009/3/layout/HorizontalOrganizationChart"/>
    <dgm:cxn modelId="{1C43FD7C-F300-4811-8BED-3B8A930B47EA}" type="presParOf" srcId="{1DAD2A96-7F07-41E7-9087-B2726E42F711}" destId="{898A4DDB-7BF9-4AFE-83EB-91793D985D57}" srcOrd="3" destOrd="0" presId="urn:microsoft.com/office/officeart/2009/3/layout/HorizontalOrganizationChart"/>
    <dgm:cxn modelId="{BA47918A-84F1-4185-8EB9-C3966B9F169A}" type="presParOf" srcId="{898A4DDB-7BF9-4AFE-83EB-91793D985D57}" destId="{452BAB64-0B10-4B7B-B155-F70B948399D6}" srcOrd="0" destOrd="0" presId="urn:microsoft.com/office/officeart/2009/3/layout/HorizontalOrganizationChart"/>
    <dgm:cxn modelId="{8BD244D5-3E7F-4D1B-B837-1024FAFFC0B6}" type="presParOf" srcId="{452BAB64-0B10-4B7B-B155-F70B948399D6}" destId="{32BF18F0-581F-4C9F-8BF0-A733668C8AD9}" srcOrd="0" destOrd="0" presId="urn:microsoft.com/office/officeart/2009/3/layout/HorizontalOrganizationChart"/>
    <dgm:cxn modelId="{94A9A638-F4BF-4BC9-995E-97F8B8382D26}" type="presParOf" srcId="{452BAB64-0B10-4B7B-B155-F70B948399D6}" destId="{A2DC21F7-67A4-45C6-AB00-55B7814106EA}" srcOrd="1" destOrd="0" presId="urn:microsoft.com/office/officeart/2009/3/layout/HorizontalOrganizationChart"/>
    <dgm:cxn modelId="{3CBCCD76-22E9-403E-9FB0-0CBDE22B9CB4}" type="presParOf" srcId="{898A4DDB-7BF9-4AFE-83EB-91793D985D57}" destId="{C575A40F-877B-40CC-A2CC-89B133D3C68A}" srcOrd="1" destOrd="0" presId="urn:microsoft.com/office/officeart/2009/3/layout/HorizontalOrganizationChart"/>
    <dgm:cxn modelId="{78CAFF0A-8AEA-45C9-B5C7-2CEDC6607A26}" type="presParOf" srcId="{898A4DDB-7BF9-4AFE-83EB-91793D985D57}" destId="{020E8F59-F188-4391-9D3E-975B97960681}" srcOrd="2" destOrd="0" presId="urn:microsoft.com/office/officeart/2009/3/layout/HorizontalOrganizationChart"/>
    <dgm:cxn modelId="{CFE83539-E55D-4D5B-8F3B-DF6DC957B854}" type="presParOf" srcId="{06A2C317-F803-4B50-B064-1A78BDBC1D5F}" destId="{192EA7E5-8BAE-4AF3-93D2-710221EAC045}" srcOrd="2" destOrd="0" presId="urn:microsoft.com/office/officeart/2009/3/layout/HorizontalOrganizationChart"/>
    <dgm:cxn modelId="{64090E68-444B-4D75-B665-6327DDF95097}" type="presParOf" srcId="{C6391A5A-FDA7-4D64-808E-18D2926637B4}" destId="{4D22447D-A21E-45F1-98FB-0027D59A9C81}" srcOrd="2" destOrd="0" presId="urn:microsoft.com/office/officeart/2009/3/layout/HorizontalOrganizationChart"/>
    <dgm:cxn modelId="{B6796CD3-238A-4142-B7CF-5F9212F3DAB4}" type="presParOf" srcId="{4D22447D-A21E-45F1-98FB-0027D59A9C81}" destId="{81D64633-E204-4D45-82B2-19A1FF9856F6}" srcOrd="0" destOrd="0" presId="urn:microsoft.com/office/officeart/2009/3/layout/HorizontalOrganizationChart"/>
    <dgm:cxn modelId="{9B1425A7-F654-4A06-ABAB-2A08D6BFC3A8}" type="presParOf" srcId="{81D64633-E204-4D45-82B2-19A1FF9856F6}" destId="{4B9963D6-F952-4193-A9F8-0C1954DB3AD9}" srcOrd="0" destOrd="0" presId="urn:microsoft.com/office/officeart/2009/3/layout/HorizontalOrganizationChart"/>
    <dgm:cxn modelId="{A4A57915-950F-4495-BD54-6B0FD592FF51}" type="presParOf" srcId="{81D64633-E204-4D45-82B2-19A1FF9856F6}" destId="{832FD43F-D949-41FB-B904-4CC41BD2A80E}" srcOrd="1" destOrd="0" presId="urn:microsoft.com/office/officeart/2009/3/layout/HorizontalOrganizationChart"/>
    <dgm:cxn modelId="{E48196C2-61D6-4E33-ABDD-ADB5DBD41673}" type="presParOf" srcId="{4D22447D-A21E-45F1-98FB-0027D59A9C81}" destId="{9027FC18-1E78-474D-820B-CD22925365A2}" srcOrd="1" destOrd="0" presId="urn:microsoft.com/office/officeart/2009/3/layout/HorizontalOrganizationChart"/>
    <dgm:cxn modelId="{6D69DAA0-883B-4A43-BCCB-70C6CECC8F4B}" type="presParOf" srcId="{4D22447D-A21E-45F1-98FB-0027D59A9C81}" destId="{6F92EA9C-76DE-4349-A0B9-04E66833B22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0E058-7E02-464A-8D74-972A370F48AC}">
      <dsp:nvSpPr>
        <dsp:cNvPr id="0" name=""/>
        <dsp:cNvSpPr/>
      </dsp:nvSpPr>
      <dsp:spPr>
        <a:xfrm>
          <a:off x="3825735" y="2203704"/>
          <a:ext cx="756422" cy="813154"/>
        </a:xfrm>
        <a:custGeom>
          <a:avLst/>
          <a:gdLst/>
          <a:ahLst/>
          <a:cxnLst/>
          <a:rect l="0" t="0" r="0" b="0"/>
          <a:pathLst>
            <a:path>
              <a:moveTo>
                <a:pt x="0" y="0"/>
              </a:moveTo>
              <a:lnTo>
                <a:pt x="378211" y="0"/>
              </a:lnTo>
              <a:lnTo>
                <a:pt x="378211" y="813154"/>
              </a:lnTo>
              <a:lnTo>
                <a:pt x="756422" y="8131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5BADD-B17A-4CBE-86E4-FC672A94F2AE}">
      <dsp:nvSpPr>
        <dsp:cNvPr id="0" name=""/>
        <dsp:cNvSpPr/>
      </dsp:nvSpPr>
      <dsp:spPr>
        <a:xfrm>
          <a:off x="3825735" y="1390549"/>
          <a:ext cx="756422" cy="813154"/>
        </a:xfrm>
        <a:custGeom>
          <a:avLst/>
          <a:gdLst/>
          <a:ahLst/>
          <a:cxnLst/>
          <a:rect l="0" t="0" r="0" b="0"/>
          <a:pathLst>
            <a:path>
              <a:moveTo>
                <a:pt x="0" y="813154"/>
              </a:moveTo>
              <a:lnTo>
                <a:pt x="378211" y="813154"/>
              </a:lnTo>
              <a:lnTo>
                <a:pt x="378211" y="0"/>
              </a:lnTo>
              <a:lnTo>
                <a:pt x="75642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E9F67-AB4C-4B97-8E92-9F27D3091D2C}">
      <dsp:nvSpPr>
        <dsp:cNvPr id="0" name=""/>
        <dsp:cNvSpPr/>
      </dsp:nvSpPr>
      <dsp:spPr>
        <a:xfrm>
          <a:off x="43620" y="622"/>
          <a:ext cx="3782114" cy="11535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dirty="0"/>
            <a:t>DE is a state funded program that allows 11</a:t>
          </a:r>
          <a:r>
            <a:rPr lang="en-US" sz="1500" kern="1200" baseline="30000" dirty="0"/>
            <a:t>th</a:t>
          </a:r>
          <a:r>
            <a:rPr lang="en-US" sz="1500" kern="1200" baseline="0" dirty="0"/>
            <a:t> and 12</a:t>
          </a:r>
          <a:r>
            <a:rPr lang="en-US" sz="1500" kern="1200" baseline="30000" dirty="0"/>
            <a:t>th</a:t>
          </a:r>
          <a:r>
            <a:rPr lang="en-US" sz="1500" kern="1200" baseline="0" dirty="0"/>
            <a:t> graders to take college classes while completing their high school diploma.</a:t>
          </a:r>
        </a:p>
      </dsp:txBody>
      <dsp:txXfrm>
        <a:off x="43620" y="622"/>
        <a:ext cx="3782114" cy="1153545"/>
      </dsp:txXfrm>
    </dsp:sp>
    <dsp:sp modelId="{0679BBC7-812D-4BE4-8767-65C3601A393C}">
      <dsp:nvSpPr>
        <dsp:cNvPr id="0" name=""/>
        <dsp:cNvSpPr/>
      </dsp:nvSpPr>
      <dsp:spPr>
        <a:xfrm>
          <a:off x="43620" y="1626931"/>
          <a:ext cx="3782114" cy="11535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a:t>DE also provides limited options for 10</a:t>
          </a:r>
          <a:r>
            <a:rPr lang="en-US" sz="1500" kern="1200" baseline="30000"/>
            <a:t>th</a:t>
          </a:r>
          <a:r>
            <a:rPr lang="en-US" sz="1500" kern="1200" baseline="0"/>
            <a:t> graders</a:t>
          </a:r>
          <a:endParaRPr lang="en-US" sz="1500" kern="1200"/>
        </a:p>
      </dsp:txBody>
      <dsp:txXfrm>
        <a:off x="43620" y="1626931"/>
        <a:ext cx="3782114" cy="1153545"/>
      </dsp:txXfrm>
    </dsp:sp>
    <dsp:sp modelId="{D10FFC99-8D7E-45F0-B884-A3CCA1D8960E}">
      <dsp:nvSpPr>
        <dsp:cNvPr id="0" name=""/>
        <dsp:cNvSpPr/>
      </dsp:nvSpPr>
      <dsp:spPr>
        <a:xfrm>
          <a:off x="4582157" y="813776"/>
          <a:ext cx="3782114" cy="11535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dirty="0"/>
            <a:t>Any 10</a:t>
          </a:r>
          <a:r>
            <a:rPr lang="en-US" sz="1500" kern="1200" baseline="30000" dirty="0"/>
            <a:t>th</a:t>
          </a:r>
          <a:r>
            <a:rPr lang="en-US" sz="1500" kern="1200" baseline="0" dirty="0"/>
            <a:t> grader can take CTAE classes at a Technical College</a:t>
          </a:r>
          <a:endParaRPr lang="en-US" sz="1500" kern="1200" dirty="0"/>
        </a:p>
      </dsp:txBody>
      <dsp:txXfrm>
        <a:off x="4582157" y="813776"/>
        <a:ext cx="3782114" cy="1153545"/>
      </dsp:txXfrm>
    </dsp:sp>
    <dsp:sp modelId="{32BF18F0-581F-4C9F-8BF0-A733668C8AD9}">
      <dsp:nvSpPr>
        <dsp:cNvPr id="0" name=""/>
        <dsp:cNvSpPr/>
      </dsp:nvSpPr>
      <dsp:spPr>
        <a:xfrm>
          <a:off x="4582157" y="2440086"/>
          <a:ext cx="3782114" cy="11535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dirty="0"/>
            <a:t>10</a:t>
          </a:r>
          <a:r>
            <a:rPr lang="en-US" sz="1500" kern="1200" baseline="30000" dirty="0"/>
            <a:t>th</a:t>
          </a:r>
          <a:r>
            <a:rPr lang="en-US" sz="1500" kern="1200" baseline="0" dirty="0"/>
            <a:t> graders who have earned a 1200 SAT or 26 ACT (in one sitting) are eligible to apply to any DE program</a:t>
          </a:r>
          <a:endParaRPr lang="en-US" sz="1500" kern="1200" dirty="0"/>
        </a:p>
      </dsp:txBody>
      <dsp:txXfrm>
        <a:off x="4582157" y="2440086"/>
        <a:ext cx="3782114" cy="1153545"/>
      </dsp:txXfrm>
    </dsp:sp>
    <dsp:sp modelId="{4B9963D6-F952-4193-A9F8-0C1954DB3AD9}">
      <dsp:nvSpPr>
        <dsp:cNvPr id="0" name=""/>
        <dsp:cNvSpPr/>
      </dsp:nvSpPr>
      <dsp:spPr>
        <a:xfrm>
          <a:off x="43620" y="3253240"/>
          <a:ext cx="3782114" cy="11535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a:t>DE pays for 100% tuition, mandatory fees, and required textbooks up to a maximum cap of 30 hours </a:t>
          </a:r>
          <a:r>
            <a:rPr lang="en-US" sz="1500" i="1" kern="1200" baseline="0"/>
            <a:t>(this equates to roughly one year of full-time college enrollment or around 10 courses)</a:t>
          </a:r>
          <a:endParaRPr lang="en-US" sz="1500" kern="1200"/>
        </a:p>
      </dsp:txBody>
      <dsp:txXfrm>
        <a:off x="43620" y="3253240"/>
        <a:ext cx="3782114" cy="115354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03.757"/>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17.171"/>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18.017"/>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03.757"/>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17.171"/>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18.017"/>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A4E9F-8A8F-4EB8-855A-EB4EBE9E6E6D}" type="datetimeFigureOut">
              <a:rPr lang="en-US" smtClean="0"/>
              <a:pPr/>
              <a:t>10/3/2022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44DCB-71D2-43DD-B38E-C95D17AABFB3}" type="slidenum">
              <a:rPr lang="en-US" smtClean="0"/>
              <a:pPr/>
              <a:t>‹#›</a:t>
            </a:fld>
            <a:endParaRPr lang="en-US" dirty="0"/>
          </a:p>
        </p:txBody>
      </p:sp>
    </p:spTree>
    <p:extLst>
      <p:ext uri="{BB962C8B-B14F-4D97-AF65-F5344CB8AC3E}">
        <p14:creationId xmlns:p14="http://schemas.microsoft.com/office/powerpoint/2010/main" val="40493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1</a:t>
            </a:fld>
            <a:endParaRPr lang="en-US" dirty="0"/>
          </a:p>
        </p:txBody>
      </p:sp>
    </p:spTree>
    <p:extLst>
      <p:ext uri="{BB962C8B-B14F-4D97-AF65-F5344CB8AC3E}">
        <p14:creationId xmlns:p14="http://schemas.microsoft.com/office/powerpoint/2010/main" val="4177803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want to discuss different colleges and the Freshman Student Profile for UGA and GA Tech vs. other colleges if you are discussing in state. Let them know how many AP classes they are looking for.</a:t>
            </a:r>
          </a:p>
        </p:txBody>
      </p:sp>
      <p:sp>
        <p:nvSpPr>
          <p:cNvPr id="4" name="Slide Number Placeholder 3"/>
          <p:cNvSpPr>
            <a:spLocks noGrp="1"/>
          </p:cNvSpPr>
          <p:nvPr>
            <p:ph type="sldNum" sz="quarter" idx="10"/>
          </p:nvPr>
        </p:nvSpPr>
        <p:spPr/>
        <p:txBody>
          <a:bodyPr/>
          <a:lstStyle/>
          <a:p>
            <a:fld id="{F8944DCB-71D2-43DD-B38E-C95D17AABFB3}" type="slidenum">
              <a:rPr lang="en-US" smtClean="0"/>
              <a:pPr/>
              <a:t>12</a:t>
            </a:fld>
            <a:endParaRPr lang="en-US" dirty="0"/>
          </a:p>
        </p:txBody>
      </p:sp>
    </p:spTree>
    <p:extLst>
      <p:ext uri="{BB962C8B-B14F-4D97-AF65-F5344CB8AC3E}">
        <p14:creationId xmlns:p14="http://schemas.microsoft.com/office/powerpoint/2010/main" val="149000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Cards are now on </a:t>
            </a:r>
            <a:r>
              <a:rPr lang="en-US" dirty="0" err="1"/>
              <a:t>studentVUE</a:t>
            </a:r>
            <a:r>
              <a:rPr lang="en-US" dirty="0"/>
              <a:t> and </a:t>
            </a:r>
            <a:r>
              <a:rPr lang="en-US" dirty="0" err="1"/>
              <a:t>parentVUE</a:t>
            </a:r>
            <a:r>
              <a:rPr lang="en-US" dirty="0"/>
              <a:t> at the end of the semester. It is no longer handed out. </a:t>
            </a:r>
          </a:p>
          <a:p>
            <a:r>
              <a:rPr lang="en-US" dirty="0"/>
              <a:t>You can discuss that you get a transcript at the beginning of every semester and what you need to do to get a copy of your transcript at other times.</a:t>
            </a:r>
          </a:p>
        </p:txBody>
      </p:sp>
      <p:sp>
        <p:nvSpPr>
          <p:cNvPr id="4" name="Slide Number Placeholder 3"/>
          <p:cNvSpPr>
            <a:spLocks noGrp="1"/>
          </p:cNvSpPr>
          <p:nvPr>
            <p:ph type="sldNum" sz="quarter" idx="5"/>
          </p:nvPr>
        </p:nvSpPr>
        <p:spPr/>
        <p:txBody>
          <a:bodyPr/>
          <a:lstStyle/>
          <a:p>
            <a:fld id="{F8944DCB-71D2-43DD-B38E-C95D17AABFB3}" type="slidenum">
              <a:rPr lang="en-US" smtClean="0"/>
              <a:pPr/>
              <a:t>13</a:t>
            </a:fld>
            <a:endParaRPr lang="en-US" dirty="0"/>
          </a:p>
        </p:txBody>
      </p:sp>
    </p:spTree>
    <p:extLst>
      <p:ext uri="{BB962C8B-B14F-4D97-AF65-F5344CB8AC3E}">
        <p14:creationId xmlns:p14="http://schemas.microsoft.com/office/powerpoint/2010/main" val="375166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handout of graduation requirements</a:t>
            </a:r>
          </a:p>
          <a:p>
            <a:endParaRPr lang="en-US" dirty="0"/>
          </a:p>
          <a:p>
            <a:r>
              <a:rPr lang="en-US" dirty="0"/>
              <a:t>Refer</a:t>
            </a:r>
            <a:r>
              <a:rPr lang="en-US" baseline="0" dirty="0"/>
              <a:t> to Administrative Rule IKE for detailed promotion requirements</a:t>
            </a:r>
            <a:endParaRPr lang="en-US" dirty="0"/>
          </a:p>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14</a:t>
            </a:fld>
            <a:endParaRPr lang="en-US" dirty="0"/>
          </a:p>
        </p:txBody>
      </p:sp>
    </p:spTree>
    <p:extLst>
      <p:ext uri="{BB962C8B-B14F-4D97-AF65-F5344CB8AC3E}">
        <p14:creationId xmlns:p14="http://schemas.microsoft.com/office/powerpoint/2010/main" val="387707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1ACBC-E231-4980-974A-3DD35FF13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049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1ACBC-E231-4980-974A-3DD35FF13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58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1ACBC-E231-4980-974A-3DD35FF13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49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1ACBC-E231-4980-974A-3DD35FF13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4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1ACBC-E231-4980-974A-3DD35FF13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56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1ACBC-E231-4980-974A-3DD35FF13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643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1ACBC-E231-4980-974A-3DD35FF13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81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2</a:t>
            </a:fld>
            <a:endParaRPr lang="en-US" dirty="0"/>
          </a:p>
        </p:txBody>
      </p:sp>
    </p:spTree>
    <p:extLst>
      <p:ext uri="{BB962C8B-B14F-4D97-AF65-F5344CB8AC3E}">
        <p14:creationId xmlns:p14="http://schemas.microsoft.com/office/powerpoint/2010/main" val="2859914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1ACBC-E231-4980-974A-3DD35FF13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85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44DCB-71D2-43DD-B38E-C95D17AABF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184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25</a:t>
            </a:fld>
            <a:endParaRPr lang="en-US" dirty="0"/>
          </a:p>
        </p:txBody>
      </p:sp>
    </p:spTree>
    <p:extLst>
      <p:ext uri="{BB962C8B-B14F-4D97-AF65-F5344CB8AC3E}">
        <p14:creationId xmlns:p14="http://schemas.microsoft.com/office/powerpoint/2010/main" val="3837898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35F811E5-BD41-48ED-9BDD-F4855BC126EB}" type="slidenum">
              <a:rPr lang="en-US" altLang="en-US" sz="1200" smtClean="0"/>
              <a:pPr/>
              <a:t>26</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44DCB-71D2-43DD-B38E-C95D17AABFB3}" type="slidenum">
              <a:rPr lang="en-US" smtClean="0"/>
              <a:pPr/>
              <a:t>32</a:t>
            </a:fld>
            <a:endParaRPr lang="en-US"/>
          </a:p>
        </p:txBody>
      </p:sp>
    </p:spTree>
    <p:extLst>
      <p:ext uri="{BB962C8B-B14F-4D97-AF65-F5344CB8AC3E}">
        <p14:creationId xmlns:p14="http://schemas.microsoft.com/office/powerpoint/2010/main" val="385598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3</a:t>
            </a:fld>
            <a:endParaRPr lang="en-US" dirty="0"/>
          </a:p>
        </p:txBody>
      </p:sp>
    </p:spTree>
    <p:extLst>
      <p:ext uri="{BB962C8B-B14F-4D97-AF65-F5344CB8AC3E}">
        <p14:creationId xmlns:p14="http://schemas.microsoft.com/office/powerpoint/2010/main" val="405665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4</a:t>
            </a:fld>
            <a:endParaRPr lang="en-US" dirty="0"/>
          </a:p>
        </p:txBody>
      </p:sp>
    </p:spTree>
    <p:extLst>
      <p:ext uri="{BB962C8B-B14F-4D97-AF65-F5344CB8AC3E}">
        <p14:creationId xmlns:p14="http://schemas.microsoft.com/office/powerpoint/2010/main" val="157696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6</a:t>
            </a:fld>
            <a:endParaRPr lang="en-US" dirty="0"/>
          </a:p>
        </p:txBody>
      </p:sp>
    </p:spTree>
    <p:extLst>
      <p:ext uri="{BB962C8B-B14F-4D97-AF65-F5344CB8AC3E}">
        <p14:creationId xmlns:p14="http://schemas.microsoft.com/office/powerpoint/2010/main" val="158945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8</a:t>
            </a:fld>
            <a:endParaRPr lang="en-US" dirty="0"/>
          </a:p>
        </p:txBody>
      </p:sp>
    </p:spTree>
    <p:extLst>
      <p:ext uri="{BB962C8B-B14F-4D97-AF65-F5344CB8AC3E}">
        <p14:creationId xmlns:p14="http://schemas.microsoft.com/office/powerpoint/2010/main" val="143773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Talking points:  Cumulative – includes all classes taken in high</a:t>
            </a:r>
            <a:r>
              <a:rPr lang="en-US" baseline="0" dirty="0"/>
              <a:t> school and quality points for honors and AP/IB; Core – includes classes taken in English, math, science, social studies, and foreign language and quality points for honors and AP/IB;  HOPE – includes classes taken in English, math, science, social studies, and foreign language and quality points (.5) for AP/IB if you made below an A; College – varies from school to school (students should check with individual schools) </a:t>
            </a:r>
          </a:p>
          <a:p>
            <a:endParaRPr lang="en-US" baseline="0" dirty="0"/>
          </a:p>
          <a:p>
            <a:r>
              <a:rPr lang="en-US" baseline="0" dirty="0"/>
              <a:t>Refer to brochure on HOPE GPA. Make copies of the included PDF brochure or order brochures for free from Georgia Student Finance Commission at:</a:t>
            </a:r>
          </a:p>
          <a:p>
            <a:r>
              <a:rPr lang="en-US" baseline="0" dirty="0"/>
              <a:t>https://www.gsfc.org/gheac/order_loan/index.cfm?guid=&amp;returnurl=https%3a%2f%2fsecure.gacollege411.org%2fHome%2fEducator.aspx </a:t>
            </a:r>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9</a:t>
            </a:fld>
            <a:endParaRPr lang="en-US" dirty="0"/>
          </a:p>
        </p:txBody>
      </p:sp>
    </p:spTree>
    <p:extLst>
      <p:ext uri="{BB962C8B-B14F-4D97-AF65-F5344CB8AC3E}">
        <p14:creationId xmlns:p14="http://schemas.microsoft.com/office/powerpoint/2010/main" val="50204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latin typeface="+mn-lt"/>
                <a:ea typeface="+mn-ea"/>
                <a:cs typeface="+mn-cs"/>
              </a:rPr>
              <a:t>Explain how to calculate the GPA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latin typeface="+mn-lt"/>
                <a:ea typeface="+mn-ea"/>
                <a:cs typeface="+mn-cs"/>
              </a:rPr>
              <a:t>Use</a:t>
            </a:r>
            <a:r>
              <a:rPr lang="en-US" sz="1200" kern="1200" baseline="0" dirty="0">
                <a:solidFill>
                  <a:schemeClr val="tx1"/>
                </a:solidFill>
                <a:latin typeface="+mn-lt"/>
                <a:ea typeface="+mn-ea"/>
                <a:cs typeface="+mn-cs"/>
              </a:rPr>
              <a:t> this opportunity to discuss quality points and how they are added.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Refer to Board rule for which courses receive quality points.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10</a:t>
            </a:fld>
            <a:endParaRPr lang="en-US" dirty="0"/>
          </a:p>
        </p:txBody>
      </p:sp>
    </p:spTree>
    <p:extLst>
      <p:ext uri="{BB962C8B-B14F-4D97-AF65-F5344CB8AC3E}">
        <p14:creationId xmlns:p14="http://schemas.microsoft.com/office/powerpoint/2010/main" val="49138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this or make up your own examples. May want to ask a student to come to the whiteboard and assist you.</a:t>
            </a:r>
          </a:p>
        </p:txBody>
      </p:sp>
      <p:sp>
        <p:nvSpPr>
          <p:cNvPr id="4" name="Slide Number Placeholder 3"/>
          <p:cNvSpPr>
            <a:spLocks noGrp="1"/>
          </p:cNvSpPr>
          <p:nvPr>
            <p:ph type="sldNum" sz="quarter" idx="5"/>
          </p:nvPr>
        </p:nvSpPr>
        <p:spPr/>
        <p:txBody>
          <a:bodyPr/>
          <a:lstStyle/>
          <a:p>
            <a:fld id="{F8944DCB-71D2-43DD-B38E-C95D17AABFB3}" type="slidenum">
              <a:rPr lang="en-US" smtClean="0"/>
              <a:pPr/>
              <a:t>11</a:t>
            </a:fld>
            <a:endParaRPr lang="en-US" dirty="0"/>
          </a:p>
        </p:txBody>
      </p:sp>
    </p:spTree>
    <p:extLst>
      <p:ext uri="{BB962C8B-B14F-4D97-AF65-F5344CB8AC3E}">
        <p14:creationId xmlns:p14="http://schemas.microsoft.com/office/powerpoint/2010/main" val="151068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702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97584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272317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161554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6D066-9EBD-4DF4-81C3-2B28037AAAC3}"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743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6D066-9EBD-4DF4-81C3-2B28037AAAC3}" type="datetimeFigureOut">
              <a:rPr lang="en-US" smtClean="0"/>
              <a:pPr/>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67528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6D066-9EBD-4DF4-81C3-2B28037AAAC3}" type="datetimeFigureOut">
              <a:rPr lang="en-US" smtClean="0"/>
              <a:pPr/>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325765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6D066-9EBD-4DF4-81C3-2B28037AAAC3}" type="datetimeFigureOut">
              <a:rPr lang="en-US" smtClean="0"/>
              <a:pPr/>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110291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96D066-9EBD-4DF4-81C3-2B28037AAAC3}" type="datetimeFigureOut">
              <a:rPr lang="en-US" smtClean="0"/>
              <a:pPr/>
              <a:t>10/3/2022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97202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796D066-9EBD-4DF4-81C3-2B28037AAAC3}" type="datetimeFigureOut">
              <a:rPr lang="en-US" smtClean="0"/>
              <a:pPr/>
              <a:t>10/3/2022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287108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6D066-9EBD-4DF4-81C3-2B28037AAAC3}" type="datetimeFigureOut">
              <a:rPr lang="en-US" smtClean="0"/>
              <a:pPr/>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37030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796D066-9EBD-4DF4-81C3-2B28037AAAC3}" type="datetimeFigureOut">
              <a:rPr lang="en-US" smtClean="0"/>
              <a:pPr/>
              <a:t>10/3/2022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7600393-4DAB-4585-8BE4-CC808BCCF56D}"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871373"/>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10" Type="http://schemas.openxmlformats.org/officeDocument/2006/relationships/image" Target="../media/image15.png"/><Relationship Id="rId4" Type="http://schemas.openxmlformats.org/officeDocument/2006/relationships/image" Target="../media/image90.png"/><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customXml" Target="../ink/ink5.xml"/><Relationship Id="rId4" Type="http://schemas.openxmlformats.org/officeDocument/2006/relationships/image" Target="../media/image1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cobbk12.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1.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A9FC-D896-414E-AF98-95FE73C1157A}"/>
              </a:ext>
            </a:extLst>
          </p:cNvPr>
          <p:cNvSpPr>
            <a:spLocks noGrp="1"/>
          </p:cNvSpPr>
          <p:nvPr>
            <p:ph type="ctrTitle"/>
          </p:nvPr>
        </p:nvSpPr>
        <p:spPr/>
        <p:txBody>
          <a:bodyPr>
            <a:normAutofit/>
          </a:bodyPr>
          <a:lstStyle/>
          <a:p>
            <a:r>
              <a:rPr lang="en-US" b="1" dirty="0"/>
              <a:t>9</a:t>
            </a:r>
            <a:r>
              <a:rPr lang="en-US" b="1" baseline="30000" dirty="0"/>
              <a:t>th</a:t>
            </a:r>
            <a:r>
              <a:rPr lang="en-US" b="1" dirty="0"/>
              <a:t> Grade</a:t>
            </a:r>
            <a:br>
              <a:rPr lang="en-US" b="1" dirty="0"/>
            </a:br>
            <a:r>
              <a:rPr lang="en-US" b="1" dirty="0"/>
              <a:t>Counseling Lesson</a:t>
            </a:r>
          </a:p>
        </p:txBody>
      </p:sp>
      <p:sp>
        <p:nvSpPr>
          <p:cNvPr id="6" name="Subtitle 5">
            <a:extLst>
              <a:ext uri="{FF2B5EF4-FFF2-40B4-BE49-F238E27FC236}">
                <a16:creationId xmlns:a16="http://schemas.microsoft.com/office/drawing/2014/main" id="{7DAE6CD2-8484-4E1E-898F-D7034093280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3398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4E7C-565E-4546-95D7-6FEF4B03BDD5}"/>
              </a:ext>
            </a:extLst>
          </p:cNvPr>
          <p:cNvSpPr>
            <a:spLocks noGrp="1"/>
          </p:cNvSpPr>
          <p:nvPr>
            <p:ph type="title"/>
          </p:nvPr>
        </p:nvSpPr>
        <p:spPr/>
        <p:txBody>
          <a:bodyPr/>
          <a:lstStyle/>
          <a:p>
            <a:r>
              <a:rPr lang="en-US" dirty="0"/>
              <a:t>How do I calculate a GPA?</a:t>
            </a:r>
          </a:p>
        </p:txBody>
      </p:sp>
      <p:sp>
        <p:nvSpPr>
          <p:cNvPr id="3" name="Content Placeholder 2">
            <a:extLst>
              <a:ext uri="{FF2B5EF4-FFF2-40B4-BE49-F238E27FC236}">
                <a16:creationId xmlns:a16="http://schemas.microsoft.com/office/drawing/2014/main" id="{45AFA392-15AC-43DD-8896-4D22BD0D856F}"/>
              </a:ext>
            </a:extLst>
          </p:cNvPr>
          <p:cNvSpPr>
            <a:spLocks noGrp="1"/>
          </p:cNvSpPr>
          <p:nvPr>
            <p:ph idx="1"/>
          </p:nvPr>
        </p:nvSpPr>
        <p:spPr/>
        <p:txBody>
          <a:bodyPr/>
          <a:lstStyle/>
          <a:p>
            <a:pPr>
              <a:buFont typeface="Wingdings" panose="05000000000000000000" pitchFamily="2" charset="2"/>
              <a:buChar char="v"/>
            </a:pPr>
            <a:r>
              <a:rPr lang="en-US" dirty="0"/>
              <a:t> Step 1:  Assign each grade a numeric value</a:t>
            </a:r>
          </a:p>
          <a:p>
            <a:pPr lvl="1">
              <a:buFont typeface="Wingdings" panose="05000000000000000000" pitchFamily="2" charset="2"/>
              <a:buChar char="v"/>
            </a:pPr>
            <a:r>
              <a:rPr lang="en-US" b="1" dirty="0"/>
              <a:t> A=4     (90-100%)</a:t>
            </a:r>
          </a:p>
          <a:p>
            <a:pPr lvl="1">
              <a:buFont typeface="Wingdings" panose="05000000000000000000" pitchFamily="2" charset="2"/>
              <a:buChar char="v"/>
            </a:pPr>
            <a:r>
              <a:rPr lang="en-US" b="1" dirty="0"/>
              <a:t> B=3	  (80-89%)</a:t>
            </a:r>
          </a:p>
          <a:p>
            <a:pPr lvl="1">
              <a:buFont typeface="Wingdings" panose="05000000000000000000" pitchFamily="2" charset="2"/>
              <a:buChar char="v"/>
            </a:pPr>
            <a:r>
              <a:rPr lang="en-US" b="1" dirty="0"/>
              <a:t> C=2	  (74-79%)</a:t>
            </a:r>
          </a:p>
          <a:p>
            <a:pPr lvl="1">
              <a:buFont typeface="Wingdings" panose="05000000000000000000" pitchFamily="2" charset="2"/>
              <a:buChar char="v"/>
            </a:pPr>
            <a:r>
              <a:rPr lang="en-US" b="1" dirty="0"/>
              <a:t> D=1     (70-73%)</a:t>
            </a:r>
          </a:p>
          <a:p>
            <a:pPr lvl="1">
              <a:buFont typeface="Wingdings" panose="05000000000000000000" pitchFamily="2" charset="2"/>
              <a:buChar char="v"/>
            </a:pPr>
            <a:r>
              <a:rPr lang="en-US" b="1" dirty="0"/>
              <a:t> F=0      (0-69%)</a:t>
            </a:r>
          </a:p>
          <a:p>
            <a:pPr>
              <a:buFont typeface="Wingdings" panose="05000000000000000000" pitchFamily="2" charset="2"/>
              <a:buChar char="v"/>
            </a:pPr>
            <a:r>
              <a:rPr lang="en-US" b="1" dirty="0"/>
              <a:t> </a:t>
            </a:r>
            <a:r>
              <a:rPr lang="en-US" dirty="0"/>
              <a:t>Step 2:  Add the numeric point value</a:t>
            </a:r>
          </a:p>
          <a:p>
            <a:pPr>
              <a:buFont typeface="Wingdings" panose="05000000000000000000" pitchFamily="2" charset="2"/>
              <a:buChar char="v"/>
            </a:pPr>
            <a:r>
              <a:rPr lang="en-US" dirty="0"/>
              <a:t> Step 3:  Divide by the total number of credits attempted</a:t>
            </a:r>
          </a:p>
        </p:txBody>
      </p:sp>
      <p:sp>
        <p:nvSpPr>
          <p:cNvPr id="4" name="Rectangle 3">
            <a:extLst>
              <a:ext uri="{FF2B5EF4-FFF2-40B4-BE49-F238E27FC236}">
                <a16:creationId xmlns:a16="http://schemas.microsoft.com/office/drawing/2014/main" id="{2DC2C40C-BA31-4DA3-87A4-E66C6DA3DDE6}"/>
              </a:ext>
            </a:extLst>
          </p:cNvPr>
          <p:cNvSpPr/>
          <p:nvPr/>
        </p:nvSpPr>
        <p:spPr>
          <a:xfrm>
            <a:off x="5715000" y="2298700"/>
            <a:ext cx="2895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 and honors courses earn quality points </a:t>
            </a:r>
          </a:p>
          <a:p>
            <a:pPr algn="ctr"/>
            <a:r>
              <a:rPr lang="en-US" dirty="0"/>
              <a:t>AP = +1 quality point</a:t>
            </a:r>
          </a:p>
          <a:p>
            <a:pPr algn="ctr"/>
            <a:r>
              <a:rPr lang="en-US" dirty="0"/>
              <a:t>Honors = +0.5 quality point</a:t>
            </a:r>
          </a:p>
        </p:txBody>
      </p:sp>
    </p:spTree>
    <p:extLst>
      <p:ext uri="{BB962C8B-B14F-4D97-AF65-F5344CB8AC3E}">
        <p14:creationId xmlns:p14="http://schemas.microsoft.com/office/powerpoint/2010/main" val="2968749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GPA Examples</a:t>
            </a:r>
          </a:p>
        </p:txBody>
      </p:sp>
      <p:sp>
        <p:nvSpPr>
          <p:cNvPr id="4" name="Content Placeholder 3"/>
          <p:cNvSpPr>
            <a:spLocks noGrp="1"/>
          </p:cNvSpPr>
          <p:nvPr>
            <p:ph sz="half" idx="1"/>
          </p:nvPr>
        </p:nvSpPr>
        <p:spPr/>
        <p:txBody>
          <a:bodyPr>
            <a:normAutofit/>
          </a:bodyPr>
          <a:lstStyle/>
          <a:p>
            <a:pPr>
              <a:buFont typeface="Wingdings" panose="05000000000000000000" pitchFamily="2" charset="2"/>
              <a:buChar char="v"/>
            </a:pPr>
            <a:r>
              <a:rPr lang="en-US" b="1" dirty="0"/>
              <a:t> Example 1</a:t>
            </a:r>
            <a:r>
              <a:rPr lang="en-US" dirty="0"/>
              <a:t>	</a:t>
            </a:r>
          </a:p>
          <a:p>
            <a:r>
              <a:rPr lang="en-US" dirty="0"/>
              <a:t>Algebra I  - B = 3.0</a:t>
            </a:r>
          </a:p>
          <a:p>
            <a:r>
              <a:rPr lang="en-US" dirty="0"/>
              <a:t>World Geography – A=4.0</a:t>
            </a:r>
          </a:p>
          <a:p>
            <a:r>
              <a:rPr lang="en-US" dirty="0"/>
              <a:t>Intro to Drafting – B = 3.0</a:t>
            </a:r>
          </a:p>
          <a:p>
            <a:r>
              <a:rPr lang="en-US" dirty="0"/>
              <a:t>Art – B = 3.0</a:t>
            </a:r>
          </a:p>
          <a:p>
            <a:endParaRPr lang="en-US" dirty="0"/>
          </a:p>
          <a:p>
            <a:pPr marL="0" indent="0">
              <a:buNone/>
            </a:pPr>
            <a:r>
              <a:rPr lang="en-US" dirty="0"/>
              <a:t>3.0 + 4.0+ 3.0+ 3.0= 13</a:t>
            </a:r>
          </a:p>
          <a:p>
            <a:pPr marL="0" indent="0">
              <a:buNone/>
            </a:pPr>
            <a:r>
              <a:rPr lang="en-US" dirty="0"/>
              <a:t>13/4 = </a:t>
            </a:r>
            <a:r>
              <a:rPr lang="en-US" b="1" dirty="0"/>
              <a:t>3.25 GPA</a:t>
            </a:r>
          </a:p>
          <a:p>
            <a:endParaRPr lang="en-US" dirty="0"/>
          </a:p>
        </p:txBody>
      </p:sp>
      <p:sp>
        <p:nvSpPr>
          <p:cNvPr id="5" name="Content Placeholder 4"/>
          <p:cNvSpPr>
            <a:spLocks noGrp="1"/>
          </p:cNvSpPr>
          <p:nvPr>
            <p:ph sz="half" idx="2"/>
          </p:nvPr>
        </p:nvSpPr>
        <p:spPr/>
        <p:txBody>
          <a:bodyPr>
            <a:normAutofit/>
          </a:bodyPr>
          <a:lstStyle/>
          <a:p>
            <a:pPr>
              <a:buFont typeface="Wingdings" panose="05000000000000000000" pitchFamily="2" charset="2"/>
              <a:buChar char="v"/>
            </a:pPr>
            <a:r>
              <a:rPr lang="en-US" b="1" dirty="0"/>
              <a:t> Example 2</a:t>
            </a:r>
          </a:p>
          <a:p>
            <a:r>
              <a:rPr lang="en-US" dirty="0"/>
              <a:t>H Algebra – C = 2.5</a:t>
            </a:r>
          </a:p>
          <a:p>
            <a:r>
              <a:rPr lang="en-US" dirty="0"/>
              <a:t>H World Geography – B = 3.5</a:t>
            </a:r>
          </a:p>
          <a:p>
            <a:r>
              <a:rPr lang="en-US" dirty="0"/>
              <a:t>Intro to Drafting – B = 3.0</a:t>
            </a:r>
          </a:p>
          <a:p>
            <a:r>
              <a:rPr lang="en-US" dirty="0"/>
              <a:t>Art – A = 4.0</a:t>
            </a:r>
          </a:p>
          <a:p>
            <a:pPr marL="0" indent="0">
              <a:buNone/>
            </a:pPr>
            <a:endParaRPr lang="en-US" dirty="0"/>
          </a:p>
          <a:p>
            <a:pPr marL="0" indent="0">
              <a:buNone/>
            </a:pPr>
            <a:r>
              <a:rPr lang="en-US" dirty="0"/>
              <a:t>2.5 + 3.5+ 3.0 +4.0= 13</a:t>
            </a:r>
          </a:p>
          <a:p>
            <a:pPr marL="0" indent="0">
              <a:buNone/>
            </a:pPr>
            <a:r>
              <a:rPr lang="en-US" dirty="0"/>
              <a:t>13/4 = </a:t>
            </a:r>
            <a:r>
              <a:rPr lang="en-US" b="1" dirty="0"/>
              <a:t>3.25 GPA</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take Honors and AP classes?</a:t>
            </a:r>
          </a:p>
        </p:txBody>
      </p:sp>
      <p:sp>
        <p:nvSpPr>
          <p:cNvPr id="3" name="Content Placeholder 2"/>
          <p:cNvSpPr>
            <a:spLocks noGrp="1"/>
          </p:cNvSpPr>
          <p:nvPr>
            <p:ph idx="1"/>
          </p:nvPr>
        </p:nvSpPr>
        <p:spPr>
          <a:xfrm>
            <a:off x="768096" y="2286000"/>
            <a:ext cx="7537704" cy="3986784"/>
          </a:xfrm>
        </p:spPr>
        <p:txBody>
          <a:bodyPr>
            <a:normAutofit fontScale="92500" lnSpcReduction="10000"/>
          </a:bodyPr>
          <a:lstStyle/>
          <a:p>
            <a:pPr>
              <a:buFont typeface="Wingdings" panose="05000000000000000000" pitchFamily="2" charset="2"/>
              <a:buChar char="v"/>
            </a:pPr>
            <a:r>
              <a:rPr lang="en-US" dirty="0"/>
              <a:t> Provides opportunities to improve study skills</a:t>
            </a:r>
          </a:p>
          <a:p>
            <a:pPr>
              <a:buFont typeface="Wingdings" panose="05000000000000000000" pitchFamily="2" charset="2"/>
              <a:buChar char="v"/>
            </a:pPr>
            <a:r>
              <a:rPr lang="en-US" dirty="0"/>
              <a:t> Familiarizes you with college level work </a:t>
            </a:r>
          </a:p>
          <a:p>
            <a:pPr>
              <a:buFont typeface="Wingdings" panose="05000000000000000000" pitchFamily="2" charset="2"/>
              <a:buChar char="v"/>
            </a:pPr>
            <a:r>
              <a:rPr lang="en-US" dirty="0"/>
              <a:t> Can boost your cumulative GPA</a:t>
            </a:r>
          </a:p>
          <a:p>
            <a:pPr>
              <a:buFont typeface="Wingdings" panose="05000000000000000000" pitchFamily="2" charset="2"/>
              <a:buChar char="v"/>
            </a:pPr>
            <a:r>
              <a:rPr lang="en-US" dirty="0"/>
              <a:t> Prepares you for big tests (ACT, SAT, ASVAB, Accuplacer, Milestones)</a:t>
            </a:r>
          </a:p>
          <a:p>
            <a:pPr>
              <a:buFont typeface="Wingdings" panose="05000000000000000000" pitchFamily="2" charset="2"/>
              <a:buChar char="v"/>
            </a:pPr>
            <a:r>
              <a:rPr lang="en-US" dirty="0"/>
              <a:t> Gives you an advantage in college admissions</a:t>
            </a:r>
          </a:p>
          <a:p>
            <a:pPr>
              <a:buFont typeface="Wingdings" panose="05000000000000000000" pitchFamily="2" charset="2"/>
              <a:buChar char="v"/>
            </a:pPr>
            <a:r>
              <a:rPr lang="en-US" dirty="0"/>
              <a:t> Allows you to expand your interests</a:t>
            </a:r>
          </a:p>
          <a:p>
            <a:pPr>
              <a:buFont typeface="Wingdings" panose="05000000000000000000" pitchFamily="2" charset="2"/>
              <a:buChar char="v"/>
            </a:pPr>
            <a:r>
              <a:rPr lang="en-US" dirty="0"/>
              <a:t> May be eligible for college credit (AP Exam)</a:t>
            </a:r>
          </a:p>
          <a:p>
            <a:pPr>
              <a:buFont typeface="Wingdings" panose="05000000000000000000" pitchFamily="2" charset="2"/>
              <a:buChar char="v"/>
            </a:pPr>
            <a:r>
              <a:rPr lang="en-US" dirty="0"/>
              <a:t> Improves work ethic and critical thinking skills for workforce</a:t>
            </a:r>
          </a:p>
          <a:p>
            <a:pPr>
              <a:buFont typeface="Wingdings" panose="05000000000000000000" pitchFamily="2" charset="2"/>
              <a:buChar char="v"/>
            </a:pPr>
            <a:r>
              <a:rPr lang="en-US" dirty="0"/>
              <a:t> BUT… you must find the right balance for YOU; don’t compare yourself to others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A972-15E4-41C5-B56D-533983B33685}"/>
              </a:ext>
            </a:extLst>
          </p:cNvPr>
          <p:cNvSpPr>
            <a:spLocks noGrp="1"/>
          </p:cNvSpPr>
          <p:nvPr>
            <p:ph type="title"/>
          </p:nvPr>
        </p:nvSpPr>
        <p:spPr/>
        <p:txBody>
          <a:bodyPr/>
          <a:lstStyle/>
          <a:p>
            <a:r>
              <a:rPr lang="en-US" dirty="0"/>
              <a:t>Report Card versus Transcript?</a:t>
            </a:r>
          </a:p>
        </p:txBody>
      </p:sp>
      <p:sp>
        <p:nvSpPr>
          <p:cNvPr id="3" name="Text Placeholder 2">
            <a:extLst>
              <a:ext uri="{FF2B5EF4-FFF2-40B4-BE49-F238E27FC236}">
                <a16:creationId xmlns:a16="http://schemas.microsoft.com/office/drawing/2014/main" id="{688FDF0C-707D-4DEF-B358-36024A04E7C1}"/>
              </a:ext>
            </a:extLst>
          </p:cNvPr>
          <p:cNvSpPr>
            <a:spLocks noGrp="1"/>
          </p:cNvSpPr>
          <p:nvPr>
            <p:ph type="body" idx="1"/>
          </p:nvPr>
        </p:nvSpPr>
        <p:spPr/>
        <p:txBody>
          <a:bodyPr/>
          <a:lstStyle/>
          <a:p>
            <a:r>
              <a:rPr lang="en-US" dirty="0"/>
              <a:t>Report Card</a:t>
            </a:r>
          </a:p>
        </p:txBody>
      </p:sp>
      <p:sp>
        <p:nvSpPr>
          <p:cNvPr id="4" name="Content Placeholder 3">
            <a:extLst>
              <a:ext uri="{FF2B5EF4-FFF2-40B4-BE49-F238E27FC236}">
                <a16:creationId xmlns:a16="http://schemas.microsoft.com/office/drawing/2014/main" id="{4B36B14C-0324-4547-89B4-7199ACD831F2}"/>
              </a:ext>
            </a:extLst>
          </p:cNvPr>
          <p:cNvSpPr>
            <a:spLocks noGrp="1"/>
          </p:cNvSpPr>
          <p:nvPr>
            <p:ph sz="half" idx="2"/>
          </p:nvPr>
        </p:nvSpPr>
        <p:spPr/>
        <p:txBody>
          <a:bodyPr>
            <a:normAutofit/>
          </a:bodyPr>
          <a:lstStyle/>
          <a:p>
            <a:pPr>
              <a:buFont typeface="Wingdings" panose="05000000000000000000" pitchFamily="2" charset="2"/>
              <a:buChar char="v"/>
            </a:pPr>
            <a:r>
              <a:rPr lang="en-US" dirty="0"/>
              <a:t> Grades from one semester</a:t>
            </a:r>
          </a:p>
          <a:p>
            <a:pPr>
              <a:buFont typeface="Wingdings" panose="05000000000000000000" pitchFamily="2" charset="2"/>
              <a:buChar char="v"/>
            </a:pPr>
            <a:r>
              <a:rPr lang="en-US" dirty="0"/>
              <a:t> Unofficial document</a:t>
            </a:r>
          </a:p>
          <a:p>
            <a:pPr>
              <a:buFont typeface="Wingdings" panose="05000000000000000000" pitchFamily="2" charset="2"/>
              <a:buChar char="v"/>
            </a:pPr>
            <a:r>
              <a:rPr lang="en-US" dirty="0"/>
              <a:t> Used by parent or guardian </a:t>
            </a:r>
          </a:p>
          <a:p>
            <a:pPr>
              <a:buFont typeface="Wingdings" panose="05000000000000000000" pitchFamily="2" charset="2"/>
              <a:buChar char="v"/>
            </a:pPr>
            <a:r>
              <a:rPr lang="en-US" dirty="0"/>
              <a:t> Includes some personal information (address, Cobb ID)</a:t>
            </a:r>
          </a:p>
        </p:txBody>
      </p:sp>
      <p:sp>
        <p:nvSpPr>
          <p:cNvPr id="5" name="Text Placeholder 4">
            <a:extLst>
              <a:ext uri="{FF2B5EF4-FFF2-40B4-BE49-F238E27FC236}">
                <a16:creationId xmlns:a16="http://schemas.microsoft.com/office/drawing/2014/main" id="{C981B11E-0426-407C-8457-449D3A176779}"/>
              </a:ext>
            </a:extLst>
          </p:cNvPr>
          <p:cNvSpPr>
            <a:spLocks noGrp="1"/>
          </p:cNvSpPr>
          <p:nvPr>
            <p:ph type="body" sz="quarter" idx="3"/>
          </p:nvPr>
        </p:nvSpPr>
        <p:spPr/>
        <p:txBody>
          <a:bodyPr/>
          <a:lstStyle/>
          <a:p>
            <a:r>
              <a:rPr lang="en-US" dirty="0"/>
              <a:t>Transcript</a:t>
            </a:r>
          </a:p>
        </p:txBody>
      </p:sp>
      <p:sp>
        <p:nvSpPr>
          <p:cNvPr id="6" name="Content Placeholder 5">
            <a:extLst>
              <a:ext uri="{FF2B5EF4-FFF2-40B4-BE49-F238E27FC236}">
                <a16:creationId xmlns:a16="http://schemas.microsoft.com/office/drawing/2014/main" id="{752D0008-7303-4DF6-A12D-90B35597B0B0}"/>
              </a:ext>
            </a:extLst>
          </p:cNvPr>
          <p:cNvSpPr>
            <a:spLocks noGrp="1"/>
          </p:cNvSpPr>
          <p:nvPr>
            <p:ph sz="quarter" idx="4"/>
          </p:nvPr>
        </p:nvSpPr>
        <p:spPr/>
        <p:txBody>
          <a:bodyPr>
            <a:normAutofit/>
          </a:bodyPr>
          <a:lstStyle/>
          <a:p>
            <a:pPr>
              <a:buFont typeface="Wingdings" panose="05000000000000000000" pitchFamily="2" charset="2"/>
              <a:buChar char="v"/>
            </a:pPr>
            <a:r>
              <a:rPr lang="en-US" dirty="0"/>
              <a:t> Record of all high school final grades</a:t>
            </a:r>
          </a:p>
          <a:p>
            <a:pPr>
              <a:buFont typeface="Wingdings" panose="05000000000000000000" pitchFamily="2" charset="2"/>
              <a:buChar char="v"/>
            </a:pPr>
            <a:r>
              <a:rPr lang="en-US" dirty="0"/>
              <a:t> Official legal document</a:t>
            </a:r>
          </a:p>
          <a:p>
            <a:pPr>
              <a:buFont typeface="Wingdings" panose="05000000000000000000" pitchFamily="2" charset="2"/>
              <a:buChar char="v"/>
            </a:pPr>
            <a:r>
              <a:rPr lang="en-US" dirty="0"/>
              <a:t> Used by colleges, military, and employers</a:t>
            </a:r>
          </a:p>
          <a:p>
            <a:pPr>
              <a:buFont typeface="Wingdings" panose="05000000000000000000" pitchFamily="2" charset="2"/>
              <a:buChar char="v"/>
            </a:pPr>
            <a:r>
              <a:rPr lang="en-US" dirty="0"/>
              <a:t> Includes identifying personal information (SS#, DOB, address)</a:t>
            </a:r>
          </a:p>
          <a:p>
            <a:pPr>
              <a:buFont typeface="Wingdings" panose="05000000000000000000" pitchFamily="2" charset="2"/>
              <a:buChar char="v"/>
            </a:pPr>
            <a:r>
              <a:rPr lang="en-US" dirty="0"/>
              <a:t> Includes cumulative GPA</a:t>
            </a:r>
          </a:p>
          <a:p>
            <a:endParaRPr lang="en-US" dirty="0"/>
          </a:p>
        </p:txBody>
      </p:sp>
    </p:spTree>
    <p:extLst>
      <p:ext uri="{BB962C8B-B14F-4D97-AF65-F5344CB8AC3E}">
        <p14:creationId xmlns:p14="http://schemas.microsoft.com/office/powerpoint/2010/main" val="240053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66EC-053E-461A-B6E6-B63038D2C233}"/>
              </a:ext>
            </a:extLst>
          </p:cNvPr>
          <p:cNvSpPr>
            <a:spLocks noGrp="1"/>
          </p:cNvSpPr>
          <p:nvPr>
            <p:ph type="title"/>
          </p:nvPr>
        </p:nvSpPr>
        <p:spPr/>
        <p:txBody>
          <a:bodyPr/>
          <a:lstStyle/>
          <a:p>
            <a:r>
              <a:rPr lang="en-US" dirty="0"/>
              <a:t>How Many Credits Do I need </a:t>
            </a:r>
            <a:br>
              <a:rPr lang="en-US" dirty="0"/>
            </a:br>
            <a:r>
              <a:rPr lang="en-US" dirty="0"/>
              <a:t>for Graduation?</a:t>
            </a:r>
          </a:p>
        </p:txBody>
      </p:sp>
      <p:sp>
        <p:nvSpPr>
          <p:cNvPr id="5" name="Content Placeholder 4">
            <a:extLst>
              <a:ext uri="{FF2B5EF4-FFF2-40B4-BE49-F238E27FC236}">
                <a16:creationId xmlns:a16="http://schemas.microsoft.com/office/drawing/2014/main" id="{9BD1FB0E-6365-443C-94DE-D414C1B312A0}"/>
              </a:ext>
            </a:extLst>
          </p:cNvPr>
          <p:cNvSpPr>
            <a:spLocks noGrp="1"/>
          </p:cNvSpPr>
          <p:nvPr>
            <p:ph idx="1"/>
          </p:nvPr>
        </p:nvSpPr>
        <p:spPr/>
        <p:txBody>
          <a:bodyPr/>
          <a:lstStyle/>
          <a:p>
            <a:endParaRPr lang="en-US"/>
          </a:p>
        </p:txBody>
      </p:sp>
      <p:graphicFrame>
        <p:nvGraphicFramePr>
          <p:cNvPr id="6" name="Content Placeholder 10">
            <a:extLst>
              <a:ext uri="{FF2B5EF4-FFF2-40B4-BE49-F238E27FC236}">
                <a16:creationId xmlns:a16="http://schemas.microsoft.com/office/drawing/2014/main" id="{8FE8F20C-90DE-4455-957E-EDEBD52AB4F2}"/>
              </a:ext>
            </a:extLst>
          </p:cNvPr>
          <p:cNvGraphicFramePr>
            <a:graphicFrameLocks/>
          </p:cNvGraphicFramePr>
          <p:nvPr>
            <p:extLst>
              <p:ext uri="{D42A27DB-BD31-4B8C-83A1-F6EECF244321}">
                <p14:modId xmlns:p14="http://schemas.microsoft.com/office/powerpoint/2010/main" val="2374678333"/>
              </p:ext>
            </p:extLst>
          </p:nvPr>
        </p:nvGraphicFramePr>
        <p:xfrm>
          <a:off x="457199" y="1723184"/>
          <a:ext cx="8229601" cy="4402670"/>
        </p:xfrm>
        <a:graphic>
          <a:graphicData uri="http://schemas.openxmlformats.org/drawingml/2006/table">
            <a:tbl>
              <a:tblPr firstRow="1" bandRow="1">
                <a:tableStyleId>{5C22544A-7EE6-4342-B048-85BDC9FD1C3A}</a:tableStyleId>
              </a:tblPr>
              <a:tblGrid>
                <a:gridCol w="6136054">
                  <a:extLst>
                    <a:ext uri="{9D8B030D-6E8A-4147-A177-3AD203B41FA5}">
                      <a16:colId xmlns:a16="http://schemas.microsoft.com/office/drawing/2014/main" val="20000"/>
                    </a:ext>
                  </a:extLst>
                </a:gridCol>
                <a:gridCol w="2093547">
                  <a:extLst>
                    <a:ext uri="{9D8B030D-6E8A-4147-A177-3AD203B41FA5}">
                      <a16:colId xmlns:a16="http://schemas.microsoft.com/office/drawing/2014/main" val="20001"/>
                    </a:ext>
                  </a:extLst>
                </a:gridCol>
              </a:tblGrid>
              <a:tr h="440267">
                <a:tc>
                  <a:txBody>
                    <a:bodyPr/>
                    <a:lstStyle/>
                    <a:p>
                      <a:r>
                        <a:rPr lang="en-US" dirty="0"/>
                        <a:t>Area of Study</a:t>
                      </a:r>
                    </a:p>
                  </a:txBody>
                  <a:tcPr marL="111038" marR="111038"/>
                </a:tc>
                <a:tc>
                  <a:txBody>
                    <a:bodyPr/>
                    <a:lstStyle/>
                    <a:p>
                      <a:pPr algn="ctr"/>
                      <a:r>
                        <a:rPr lang="en-US"/>
                        <a:t>Required</a:t>
                      </a:r>
                      <a:r>
                        <a:rPr lang="en-US" baseline="0"/>
                        <a:t> Credits</a:t>
                      </a:r>
                      <a:endParaRPr lang="en-US"/>
                    </a:p>
                  </a:txBody>
                  <a:tcPr marL="111038" marR="111038"/>
                </a:tc>
                <a:extLst>
                  <a:ext uri="{0D108BD9-81ED-4DB2-BD59-A6C34878D82A}">
                    <a16:rowId xmlns:a16="http://schemas.microsoft.com/office/drawing/2014/main" val="10000"/>
                  </a:ext>
                </a:extLst>
              </a:tr>
              <a:tr h="440267">
                <a:tc>
                  <a:txBody>
                    <a:bodyPr/>
                    <a:lstStyle/>
                    <a:p>
                      <a:r>
                        <a:rPr lang="en-US" dirty="0"/>
                        <a:t>English/Language Arts</a:t>
                      </a:r>
                    </a:p>
                  </a:txBody>
                  <a:tcPr marL="111038" marR="111038"/>
                </a:tc>
                <a:tc>
                  <a:txBody>
                    <a:bodyPr/>
                    <a:lstStyle/>
                    <a:p>
                      <a:pPr algn="ctr"/>
                      <a:r>
                        <a:rPr lang="en-US"/>
                        <a:t>4 credits</a:t>
                      </a:r>
                    </a:p>
                  </a:txBody>
                  <a:tcPr marL="111038" marR="111038"/>
                </a:tc>
                <a:extLst>
                  <a:ext uri="{0D108BD9-81ED-4DB2-BD59-A6C34878D82A}">
                    <a16:rowId xmlns:a16="http://schemas.microsoft.com/office/drawing/2014/main" val="10001"/>
                  </a:ext>
                </a:extLst>
              </a:tr>
              <a:tr h="440267">
                <a:tc>
                  <a:txBody>
                    <a:bodyPr/>
                    <a:lstStyle/>
                    <a:p>
                      <a:r>
                        <a:rPr lang="en-US"/>
                        <a:t>Mathematics</a:t>
                      </a:r>
                    </a:p>
                  </a:txBody>
                  <a:tcPr marL="111038" marR="111038"/>
                </a:tc>
                <a:tc>
                  <a:txBody>
                    <a:bodyPr/>
                    <a:lstStyle/>
                    <a:p>
                      <a:pPr algn="ctr"/>
                      <a:r>
                        <a:rPr lang="en-US"/>
                        <a:t>4 credits</a:t>
                      </a:r>
                    </a:p>
                  </a:txBody>
                  <a:tcPr marL="111038" marR="111038"/>
                </a:tc>
                <a:extLst>
                  <a:ext uri="{0D108BD9-81ED-4DB2-BD59-A6C34878D82A}">
                    <a16:rowId xmlns:a16="http://schemas.microsoft.com/office/drawing/2014/main" val="10002"/>
                  </a:ext>
                </a:extLst>
              </a:tr>
              <a:tr h="440267">
                <a:tc>
                  <a:txBody>
                    <a:bodyPr/>
                    <a:lstStyle/>
                    <a:p>
                      <a:r>
                        <a:rPr lang="en-US" dirty="0"/>
                        <a:t>Science</a:t>
                      </a:r>
                    </a:p>
                  </a:txBody>
                  <a:tcPr marL="111038" marR="111038"/>
                </a:tc>
                <a:tc>
                  <a:txBody>
                    <a:bodyPr/>
                    <a:lstStyle/>
                    <a:p>
                      <a:pPr algn="ctr"/>
                      <a:r>
                        <a:rPr lang="en-US"/>
                        <a:t>4 credits</a:t>
                      </a:r>
                    </a:p>
                  </a:txBody>
                  <a:tcPr marL="111038" marR="111038"/>
                </a:tc>
                <a:extLst>
                  <a:ext uri="{0D108BD9-81ED-4DB2-BD59-A6C34878D82A}">
                    <a16:rowId xmlns:a16="http://schemas.microsoft.com/office/drawing/2014/main" val="10003"/>
                  </a:ext>
                </a:extLst>
              </a:tr>
              <a:tr h="440267">
                <a:tc>
                  <a:txBody>
                    <a:bodyPr/>
                    <a:lstStyle/>
                    <a:p>
                      <a:r>
                        <a:rPr lang="en-US"/>
                        <a:t>Social Studies</a:t>
                      </a:r>
                    </a:p>
                  </a:txBody>
                  <a:tcPr marL="111038" marR="111038"/>
                </a:tc>
                <a:tc>
                  <a:txBody>
                    <a:bodyPr/>
                    <a:lstStyle/>
                    <a:p>
                      <a:pPr algn="ctr"/>
                      <a:r>
                        <a:rPr lang="en-US"/>
                        <a:t>3 credits</a:t>
                      </a:r>
                    </a:p>
                  </a:txBody>
                  <a:tcPr marL="111038" marR="111038"/>
                </a:tc>
                <a:extLst>
                  <a:ext uri="{0D108BD9-81ED-4DB2-BD59-A6C34878D82A}">
                    <a16:rowId xmlns:a16="http://schemas.microsoft.com/office/drawing/2014/main" val="10004"/>
                  </a:ext>
                </a:extLst>
              </a:tr>
              <a:tr h="440267">
                <a:tc>
                  <a:txBody>
                    <a:bodyPr/>
                    <a:lstStyle/>
                    <a:p>
                      <a:r>
                        <a:rPr lang="en-US" baseline="0" dirty="0"/>
                        <a:t>World Language/Technical/Fine Art</a:t>
                      </a:r>
                      <a:endParaRPr lang="en-US" dirty="0"/>
                    </a:p>
                  </a:txBody>
                  <a:tcPr marL="111038" marR="111038"/>
                </a:tc>
                <a:tc>
                  <a:txBody>
                    <a:bodyPr/>
                    <a:lstStyle/>
                    <a:p>
                      <a:pPr algn="ctr"/>
                      <a:r>
                        <a:rPr lang="en-US"/>
                        <a:t>3 credits</a:t>
                      </a:r>
                    </a:p>
                  </a:txBody>
                  <a:tcPr marL="111038" marR="111038"/>
                </a:tc>
                <a:extLst>
                  <a:ext uri="{0D108BD9-81ED-4DB2-BD59-A6C34878D82A}">
                    <a16:rowId xmlns:a16="http://schemas.microsoft.com/office/drawing/2014/main" val="10005"/>
                  </a:ext>
                </a:extLst>
              </a:tr>
              <a:tr h="440267">
                <a:tc>
                  <a:txBody>
                    <a:bodyPr/>
                    <a:lstStyle/>
                    <a:p>
                      <a:r>
                        <a:rPr lang="en-US"/>
                        <a:t>Personal</a:t>
                      </a:r>
                      <a:r>
                        <a:rPr lang="en-US" baseline="0"/>
                        <a:t> Fitness</a:t>
                      </a:r>
                      <a:endParaRPr lang="en-US"/>
                    </a:p>
                  </a:txBody>
                  <a:tcPr marL="111038" marR="111038"/>
                </a:tc>
                <a:tc>
                  <a:txBody>
                    <a:bodyPr/>
                    <a:lstStyle/>
                    <a:p>
                      <a:pPr algn="ctr"/>
                      <a:r>
                        <a:rPr lang="en-US" baseline="0"/>
                        <a:t>0.5 credit</a:t>
                      </a:r>
                      <a:endParaRPr lang="en-US"/>
                    </a:p>
                  </a:txBody>
                  <a:tcPr marL="111038" marR="111038"/>
                </a:tc>
                <a:extLst>
                  <a:ext uri="{0D108BD9-81ED-4DB2-BD59-A6C34878D82A}">
                    <a16:rowId xmlns:a16="http://schemas.microsoft.com/office/drawing/2014/main" val="10006"/>
                  </a:ext>
                </a:extLst>
              </a:tr>
              <a:tr h="440267">
                <a:tc>
                  <a:txBody>
                    <a:bodyPr/>
                    <a:lstStyle/>
                    <a:p>
                      <a:r>
                        <a:rPr lang="en-US"/>
                        <a:t>Health</a:t>
                      </a:r>
                    </a:p>
                  </a:txBody>
                  <a:tcPr marL="111038" marR="111038"/>
                </a:tc>
                <a:tc>
                  <a:txBody>
                    <a:bodyPr/>
                    <a:lstStyle/>
                    <a:p>
                      <a:pPr algn="ctr"/>
                      <a:r>
                        <a:rPr lang="en-US"/>
                        <a:t>0.5 credit</a:t>
                      </a:r>
                    </a:p>
                  </a:txBody>
                  <a:tcPr marL="111038" marR="111038"/>
                </a:tc>
                <a:extLst>
                  <a:ext uri="{0D108BD9-81ED-4DB2-BD59-A6C34878D82A}">
                    <a16:rowId xmlns:a16="http://schemas.microsoft.com/office/drawing/2014/main" val="10007"/>
                  </a:ext>
                </a:extLst>
              </a:tr>
              <a:tr h="440267">
                <a:tc>
                  <a:txBody>
                    <a:bodyPr/>
                    <a:lstStyle/>
                    <a:p>
                      <a:r>
                        <a:rPr lang="en-US"/>
                        <a:t>Electives</a:t>
                      </a:r>
                    </a:p>
                  </a:txBody>
                  <a:tcPr marL="111038" marR="111038"/>
                </a:tc>
                <a:tc>
                  <a:txBody>
                    <a:bodyPr/>
                    <a:lstStyle/>
                    <a:p>
                      <a:pPr algn="ctr"/>
                      <a:r>
                        <a:rPr lang="en-US"/>
                        <a:t>4</a:t>
                      </a:r>
                      <a:r>
                        <a:rPr lang="en-US" baseline="0"/>
                        <a:t> credits</a:t>
                      </a:r>
                      <a:endParaRPr lang="en-US"/>
                    </a:p>
                  </a:txBody>
                  <a:tcPr marL="111038" marR="111038"/>
                </a:tc>
                <a:extLst>
                  <a:ext uri="{0D108BD9-81ED-4DB2-BD59-A6C34878D82A}">
                    <a16:rowId xmlns:a16="http://schemas.microsoft.com/office/drawing/2014/main" val="10008"/>
                  </a:ext>
                </a:extLst>
              </a:tr>
              <a:tr h="440267">
                <a:tc>
                  <a:txBody>
                    <a:bodyPr/>
                    <a:lstStyle/>
                    <a:p>
                      <a:r>
                        <a:rPr lang="en-US" dirty="0"/>
                        <a:t>TOTAL CREDITS:</a:t>
                      </a:r>
                      <a:endParaRPr lang="en-US" b="1" dirty="0"/>
                    </a:p>
                  </a:txBody>
                  <a:tcPr marL="111038" marR="111038"/>
                </a:tc>
                <a:tc>
                  <a:txBody>
                    <a:bodyPr/>
                    <a:lstStyle/>
                    <a:p>
                      <a:pPr algn="ctr"/>
                      <a:r>
                        <a:rPr lang="en-US" dirty="0"/>
                        <a:t>23 </a:t>
                      </a:r>
                      <a:endParaRPr lang="en-US" b="1" dirty="0"/>
                    </a:p>
                  </a:txBody>
                  <a:tcPr marL="111038" marR="111038"/>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0540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5752-AB0C-4557-A283-DCEF44D7D24C}"/>
              </a:ext>
            </a:extLst>
          </p:cNvPr>
          <p:cNvSpPr>
            <a:spLocks noGrp="1"/>
          </p:cNvSpPr>
          <p:nvPr>
            <p:ph type="title"/>
          </p:nvPr>
        </p:nvSpPr>
        <p:spPr>
          <a:xfrm>
            <a:off x="768350" y="304800"/>
            <a:ext cx="7290054" cy="1416304"/>
          </a:xfrm>
        </p:spPr>
        <p:txBody>
          <a:bodyPr/>
          <a:lstStyle/>
          <a:p>
            <a:r>
              <a:rPr lang="en-US" dirty="0"/>
              <a:t>Promotion Requirements</a:t>
            </a:r>
          </a:p>
        </p:txBody>
      </p:sp>
      <p:graphicFrame>
        <p:nvGraphicFramePr>
          <p:cNvPr id="4" name="Content Placeholder 3">
            <a:extLst>
              <a:ext uri="{FF2B5EF4-FFF2-40B4-BE49-F238E27FC236}">
                <a16:creationId xmlns:a16="http://schemas.microsoft.com/office/drawing/2014/main" id="{70CC28F3-B9B5-47B0-8A34-F6EB0490F521}"/>
              </a:ext>
            </a:extLst>
          </p:cNvPr>
          <p:cNvGraphicFramePr>
            <a:graphicFrameLocks noGrp="1"/>
          </p:cNvGraphicFramePr>
          <p:nvPr>
            <p:ph idx="1"/>
            <p:extLst>
              <p:ext uri="{D42A27DB-BD31-4B8C-83A1-F6EECF244321}">
                <p14:modId xmlns:p14="http://schemas.microsoft.com/office/powerpoint/2010/main" val="2427219385"/>
              </p:ext>
            </p:extLst>
          </p:nvPr>
        </p:nvGraphicFramePr>
        <p:xfrm>
          <a:off x="768350" y="2085975"/>
          <a:ext cx="7607300" cy="3942969"/>
        </p:xfrm>
        <a:graphic>
          <a:graphicData uri="http://schemas.openxmlformats.org/drawingml/2006/table">
            <a:tbl>
              <a:tblPr firstRow="1" bandRow="1">
                <a:tableStyleId>{5C22544A-7EE6-4342-B048-85BDC9FD1C3A}</a:tableStyleId>
              </a:tblPr>
              <a:tblGrid>
                <a:gridCol w="1822450">
                  <a:extLst>
                    <a:ext uri="{9D8B030D-6E8A-4147-A177-3AD203B41FA5}">
                      <a16:colId xmlns:a16="http://schemas.microsoft.com/office/drawing/2014/main" val="2691406288"/>
                    </a:ext>
                  </a:extLst>
                </a:gridCol>
                <a:gridCol w="5784850">
                  <a:extLst>
                    <a:ext uri="{9D8B030D-6E8A-4147-A177-3AD203B41FA5}">
                      <a16:colId xmlns:a16="http://schemas.microsoft.com/office/drawing/2014/main" val="1321748806"/>
                    </a:ext>
                  </a:extLst>
                </a:gridCol>
              </a:tblGrid>
              <a:tr h="685800">
                <a:tc>
                  <a:txBody>
                    <a:bodyPr/>
                    <a:lstStyle/>
                    <a:p>
                      <a:pPr algn="ctr"/>
                      <a:r>
                        <a:rPr lang="en-US" sz="2400" dirty="0"/>
                        <a:t>Grade Level</a:t>
                      </a:r>
                    </a:p>
                  </a:txBody>
                  <a:tcPr/>
                </a:tc>
                <a:tc>
                  <a:txBody>
                    <a:bodyPr/>
                    <a:lstStyle/>
                    <a:p>
                      <a:r>
                        <a:rPr lang="en-US" sz="2400" dirty="0"/>
                        <a:t>Required Credits</a:t>
                      </a:r>
                    </a:p>
                  </a:txBody>
                  <a:tcPr/>
                </a:tc>
                <a:extLst>
                  <a:ext uri="{0D108BD9-81ED-4DB2-BD59-A6C34878D82A}">
                    <a16:rowId xmlns:a16="http://schemas.microsoft.com/office/drawing/2014/main" val="1511832558"/>
                  </a:ext>
                </a:extLst>
              </a:tr>
              <a:tr h="1085723">
                <a:tc>
                  <a:txBody>
                    <a:bodyPr/>
                    <a:lstStyle/>
                    <a:p>
                      <a:pPr algn="ctr"/>
                      <a:r>
                        <a:rPr lang="en-US" sz="2400" dirty="0"/>
                        <a:t>10</a:t>
                      </a:r>
                      <a:r>
                        <a:rPr lang="en-US" sz="2400" baseline="30000" dirty="0"/>
                        <a:t>th</a:t>
                      </a:r>
                      <a:endParaRPr lang="en-US" sz="2400" dirty="0"/>
                    </a:p>
                  </a:txBody>
                  <a:tcPr/>
                </a:tc>
                <a:tc>
                  <a:txBody>
                    <a:bodyPr/>
                    <a:lstStyle/>
                    <a:p>
                      <a:r>
                        <a:rPr lang="en-US" sz="2400" dirty="0"/>
                        <a:t>5 credits</a:t>
                      </a:r>
                    </a:p>
                    <a:p>
                      <a:r>
                        <a:rPr lang="en-US" sz="2000" dirty="0"/>
                        <a:t>(1 credit each in core English, Math and Science)</a:t>
                      </a:r>
                    </a:p>
                  </a:txBody>
                  <a:tcPr/>
                </a:tc>
                <a:extLst>
                  <a:ext uri="{0D108BD9-81ED-4DB2-BD59-A6C34878D82A}">
                    <a16:rowId xmlns:a16="http://schemas.microsoft.com/office/drawing/2014/main" val="2291763838"/>
                  </a:ext>
                </a:extLst>
              </a:tr>
              <a:tr h="1085723">
                <a:tc>
                  <a:txBody>
                    <a:bodyPr/>
                    <a:lstStyle/>
                    <a:p>
                      <a:pPr algn="ctr"/>
                      <a:r>
                        <a:rPr lang="en-US" sz="2400" dirty="0"/>
                        <a:t>11</a:t>
                      </a:r>
                      <a:r>
                        <a:rPr lang="en-US" sz="2400" baseline="30000" dirty="0"/>
                        <a:t>th</a:t>
                      </a:r>
                      <a:endParaRPr lang="en-US" sz="2400" dirty="0"/>
                    </a:p>
                  </a:txBody>
                  <a:tcPr/>
                </a:tc>
                <a:tc>
                  <a:txBody>
                    <a:bodyPr/>
                    <a:lstStyle/>
                    <a:p>
                      <a:r>
                        <a:rPr lang="en-US" sz="2400" dirty="0"/>
                        <a:t>10 credits</a:t>
                      </a:r>
                    </a:p>
                    <a:p>
                      <a:r>
                        <a:rPr lang="en-US" sz="2000" dirty="0"/>
                        <a:t>(2 credits each in core English, Math, and Science)</a:t>
                      </a:r>
                    </a:p>
                  </a:txBody>
                  <a:tcPr/>
                </a:tc>
                <a:extLst>
                  <a:ext uri="{0D108BD9-81ED-4DB2-BD59-A6C34878D82A}">
                    <a16:rowId xmlns:a16="http://schemas.microsoft.com/office/drawing/2014/main" val="1246719059"/>
                  </a:ext>
                </a:extLst>
              </a:tr>
              <a:tr h="1085723">
                <a:tc>
                  <a:txBody>
                    <a:bodyPr/>
                    <a:lstStyle/>
                    <a:p>
                      <a:pPr algn="ctr"/>
                      <a:r>
                        <a:rPr lang="en-US" sz="2400" dirty="0"/>
                        <a:t>12</a:t>
                      </a:r>
                      <a:r>
                        <a:rPr lang="en-US" sz="2400" baseline="30000" dirty="0"/>
                        <a:t>th</a:t>
                      </a:r>
                      <a:endParaRPr lang="en-US" sz="2400" dirty="0"/>
                    </a:p>
                  </a:txBody>
                  <a:tcPr/>
                </a:tc>
                <a:tc>
                  <a:txBody>
                    <a:bodyPr/>
                    <a:lstStyle/>
                    <a:p>
                      <a:r>
                        <a:rPr lang="en-US" sz="2400" dirty="0"/>
                        <a:t>16 credits</a:t>
                      </a:r>
                    </a:p>
                  </a:txBody>
                  <a:tcPr/>
                </a:tc>
                <a:extLst>
                  <a:ext uri="{0D108BD9-81ED-4DB2-BD59-A6C34878D82A}">
                    <a16:rowId xmlns:a16="http://schemas.microsoft.com/office/drawing/2014/main" val="1550637765"/>
                  </a:ext>
                </a:extLst>
              </a:tr>
            </a:tbl>
          </a:graphicData>
        </a:graphic>
      </p:graphicFrame>
    </p:spTree>
    <p:extLst>
      <p:ext uri="{BB962C8B-B14F-4D97-AF65-F5344CB8AC3E}">
        <p14:creationId xmlns:p14="http://schemas.microsoft.com/office/powerpoint/2010/main" val="7022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779204-E5D2-4657-B0D3-E77364C3A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62599F1-A442-4AEE-BCB7-1C5C6A785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5243A5ED-3136-4223-BF40-988E9F560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A36748E2-1414-45C6-81ED-B2E62DD73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808762" y="634946"/>
            <a:ext cx="4065817" cy="1451231"/>
          </a:xfrm>
        </p:spPr>
        <p:txBody>
          <a:bodyPr vert="horz" lIns="91440" tIns="45720" rIns="91440" bIns="45720" rtlCol="0" anchor="b">
            <a:normAutofit/>
          </a:bodyPr>
          <a:lstStyle/>
          <a:p>
            <a:r>
              <a:rPr lang="en-US" b="1" dirty="0"/>
              <a:t>Four Year Course Plan</a:t>
            </a:r>
          </a:p>
        </p:txBody>
      </p:sp>
      <p:pic>
        <p:nvPicPr>
          <p:cNvPr id="5" name="Picture 4" descr="Graphical user interface, application&#10;&#10;Description automatically generated">
            <a:extLst>
              <a:ext uri="{FF2B5EF4-FFF2-40B4-BE49-F238E27FC236}">
                <a16:creationId xmlns:a16="http://schemas.microsoft.com/office/drawing/2014/main" id="{CF624A97-1AD2-47A7-B726-0CBA18F11C20}"/>
              </a:ext>
            </a:extLst>
          </p:cNvPr>
          <p:cNvPicPr>
            <a:picLocks noChangeAspect="1"/>
          </p:cNvPicPr>
          <p:nvPr/>
        </p:nvPicPr>
        <p:blipFill rotWithShape="1">
          <a:blip r:embed="rId4"/>
          <a:srcRect l="25000" t="23333" r="26667" b="10000"/>
          <a:stretch/>
        </p:blipFill>
        <p:spPr>
          <a:xfrm>
            <a:off x="61635" y="1682819"/>
            <a:ext cx="4730396" cy="3670177"/>
          </a:xfrm>
          <a:prstGeom prst="rect">
            <a:avLst/>
          </a:prstGeom>
        </p:spPr>
      </p:pic>
      <p:cxnSp>
        <p:nvCxnSpPr>
          <p:cNvPr id="20" name="Straight Connector 19">
            <a:extLst>
              <a:ext uri="{FF2B5EF4-FFF2-40B4-BE49-F238E27FC236}">
                <a16:creationId xmlns:a16="http://schemas.microsoft.com/office/drawing/2014/main" id="{2D7E4852-2A91-42C1-8C75-34DF3751E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half" idx="4294967295"/>
          </p:nvPr>
        </p:nvSpPr>
        <p:spPr>
          <a:xfrm>
            <a:off x="5029200" y="2266431"/>
            <a:ext cx="3845379" cy="3670180"/>
          </a:xfrm>
        </p:spPr>
        <p:txBody>
          <a:bodyPr vert="horz" lIns="0" tIns="45720" rIns="0" bIns="45720" rtlCol="0">
            <a:normAutofit/>
          </a:bodyPr>
          <a:lstStyle/>
          <a:p>
            <a:r>
              <a:rPr lang="en-US" sz="3200" dirty="0"/>
              <a:t>Write name </a:t>
            </a:r>
          </a:p>
          <a:p>
            <a:r>
              <a:rPr lang="en-US" sz="3200" dirty="0"/>
              <a:t>This is just a projection of the next 3 years </a:t>
            </a:r>
          </a:p>
          <a:p>
            <a:r>
              <a:rPr lang="en-US" sz="3200" dirty="0"/>
              <a:t>You will register for 10</a:t>
            </a:r>
            <a:r>
              <a:rPr lang="en-US" sz="3200" baseline="30000" dirty="0"/>
              <a:t>th</a:t>
            </a:r>
            <a:r>
              <a:rPr lang="en-US" sz="3200" dirty="0"/>
              <a:t> grade courses at a later date</a:t>
            </a:r>
          </a:p>
        </p:txBody>
      </p:sp>
      <p:sp>
        <p:nvSpPr>
          <p:cNvPr id="22" name="Rectangle 21">
            <a:extLst>
              <a:ext uri="{FF2B5EF4-FFF2-40B4-BE49-F238E27FC236}">
                <a16:creationId xmlns:a16="http://schemas.microsoft.com/office/drawing/2014/main" id="{54308465-3CAC-4219-A8D5-368A1CFCA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281532E4-FF18-4707-B987-B543B1B7F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776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English Language Arts</a:t>
            </a:r>
          </a:p>
        </p:txBody>
      </p:sp>
      <p:sp>
        <p:nvSpPr>
          <p:cNvPr id="3" name="Content Placeholder 2"/>
          <p:cNvSpPr>
            <a:spLocks noGrp="1"/>
          </p:cNvSpPr>
          <p:nvPr>
            <p:ph idx="1"/>
          </p:nvPr>
        </p:nvSpPr>
        <p:spPr/>
        <p:txBody>
          <a:bodyPr/>
          <a:lstStyle/>
          <a:p>
            <a:pPr marL="0" indent="0">
              <a:buNone/>
            </a:pPr>
            <a:r>
              <a:rPr lang="en-US" dirty="0"/>
              <a:t>4 credits required for graduation</a:t>
            </a:r>
          </a:p>
          <a:p>
            <a:pPr marL="0" indent="0">
              <a:buNone/>
            </a:pPr>
            <a:r>
              <a:rPr lang="en-US" dirty="0"/>
              <a:t>	9</a:t>
            </a:r>
            <a:r>
              <a:rPr lang="en-US" baseline="30000" dirty="0"/>
              <a:t>th</a:t>
            </a:r>
            <a:r>
              <a:rPr lang="en-US" dirty="0"/>
              <a:t> Lit, American Lit, and two additional lit credits </a:t>
            </a:r>
          </a:p>
          <a:p>
            <a:pPr marL="0" indent="0">
              <a:buNone/>
            </a:pPr>
            <a:r>
              <a:rPr lang="en-US" dirty="0"/>
              <a:t>End of Course test in and American Lit</a:t>
            </a:r>
          </a:p>
        </p:txBody>
      </p:sp>
      <p:pic>
        <p:nvPicPr>
          <p:cNvPr id="5" name="Picture 4">
            <a:extLst>
              <a:ext uri="{FF2B5EF4-FFF2-40B4-BE49-F238E27FC236}">
                <a16:creationId xmlns:a16="http://schemas.microsoft.com/office/drawing/2014/main" id="{6F2CA3C3-78D4-48E2-8C5A-697612C01CE3}"/>
              </a:ext>
            </a:extLst>
          </p:cNvPr>
          <p:cNvPicPr>
            <a:picLocks noChangeAspect="1"/>
          </p:cNvPicPr>
          <p:nvPr/>
        </p:nvPicPr>
        <p:blipFill rotWithShape="1">
          <a:blip r:embed="rId4"/>
          <a:srcRect l="10833" t="39630" r="10833" b="48518"/>
          <a:stretch/>
        </p:blipFill>
        <p:spPr>
          <a:xfrm>
            <a:off x="193254" y="3454706"/>
            <a:ext cx="8953500" cy="762000"/>
          </a:xfrm>
          <a:prstGeom prst="rect">
            <a:avLst/>
          </a:prstGeom>
        </p:spPr>
      </p:pic>
      <p:sp>
        <p:nvSpPr>
          <p:cNvPr id="7" name="TextBox 6">
            <a:extLst>
              <a:ext uri="{FF2B5EF4-FFF2-40B4-BE49-F238E27FC236}">
                <a16:creationId xmlns:a16="http://schemas.microsoft.com/office/drawing/2014/main" id="{91BAC512-2B71-4F2A-8AC9-17D977B2989A}"/>
              </a:ext>
            </a:extLst>
          </p:cNvPr>
          <p:cNvSpPr txBox="1"/>
          <p:nvPr/>
        </p:nvSpPr>
        <p:spPr>
          <a:xfrm>
            <a:off x="685800" y="4508402"/>
            <a:ext cx="8386864" cy="1477328"/>
          </a:xfrm>
          <a:prstGeom prst="rect">
            <a:avLst/>
          </a:prstGeom>
          <a:noFill/>
        </p:spPr>
        <p:txBody>
          <a:bodyPr wrap="square">
            <a:spAutoFit/>
          </a:bodyPr>
          <a:lstStyle/>
          <a:p>
            <a:r>
              <a:rPr lang="en-US" sz="1800" dirty="0"/>
              <a:t>Please circle the course you are taking this school year</a:t>
            </a:r>
          </a:p>
          <a:p>
            <a:endParaRPr lang="en-US" sz="1800" dirty="0"/>
          </a:p>
          <a:p>
            <a:r>
              <a:rPr lang="en-US" sz="1800" dirty="0"/>
              <a:t>Think about what course you would like to take in 10</a:t>
            </a:r>
            <a:r>
              <a:rPr lang="en-US" sz="1800" baseline="30000" dirty="0"/>
              <a:t>th</a:t>
            </a:r>
            <a:r>
              <a:rPr lang="en-US" sz="1800" dirty="0"/>
              <a:t>, 11</a:t>
            </a:r>
            <a:r>
              <a:rPr lang="en-US" sz="1800" baseline="30000" dirty="0"/>
              <a:t>th</a:t>
            </a:r>
            <a:r>
              <a:rPr lang="en-US" sz="1800" dirty="0"/>
              <a:t>, and 12</a:t>
            </a:r>
            <a:r>
              <a:rPr lang="en-US" sz="1800" baseline="30000" dirty="0"/>
              <a:t>th</a:t>
            </a:r>
            <a:r>
              <a:rPr lang="en-US" sz="1800" dirty="0"/>
              <a:t> grade. </a:t>
            </a:r>
          </a:p>
          <a:p>
            <a:endParaRPr lang="en-US" sz="1800" dirty="0"/>
          </a:p>
          <a:p>
            <a:r>
              <a:rPr lang="en-US" sz="1800" dirty="0"/>
              <a:t>Circle a course for 10</a:t>
            </a:r>
            <a:r>
              <a:rPr lang="en-US" sz="1800" baseline="30000" dirty="0"/>
              <a:t>th</a:t>
            </a:r>
            <a:r>
              <a:rPr lang="en-US" sz="1800" dirty="0"/>
              <a:t>, 11</a:t>
            </a:r>
            <a:r>
              <a:rPr lang="en-US" sz="1800" baseline="30000" dirty="0"/>
              <a:t>th</a:t>
            </a:r>
            <a:r>
              <a:rPr lang="en-US" sz="1800" dirty="0"/>
              <a:t> and 12</a:t>
            </a:r>
            <a:r>
              <a:rPr lang="en-US" sz="1800" baseline="30000" dirty="0"/>
              <a:t>th</a:t>
            </a:r>
            <a:r>
              <a:rPr lang="en-US" sz="1800" dirty="0"/>
              <a:t> grade</a:t>
            </a:r>
          </a:p>
        </p:txBody>
      </p:sp>
      <p:sp>
        <p:nvSpPr>
          <p:cNvPr id="8" name="Oval 7">
            <a:extLst>
              <a:ext uri="{FF2B5EF4-FFF2-40B4-BE49-F238E27FC236}">
                <a16:creationId xmlns:a16="http://schemas.microsoft.com/office/drawing/2014/main" id="{41A3D657-F176-4F56-B222-C6DA0A178AFC}"/>
              </a:ext>
            </a:extLst>
          </p:cNvPr>
          <p:cNvSpPr/>
          <p:nvPr/>
        </p:nvSpPr>
        <p:spPr>
          <a:xfrm>
            <a:off x="3006457" y="3788320"/>
            <a:ext cx="1676400" cy="3810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4223469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Math</a:t>
            </a:r>
          </a:p>
        </p:txBody>
      </p:sp>
      <p:sp>
        <p:nvSpPr>
          <p:cNvPr id="3" name="Content Placeholder 2"/>
          <p:cNvSpPr>
            <a:spLocks noGrp="1"/>
          </p:cNvSpPr>
          <p:nvPr>
            <p:ph idx="1"/>
          </p:nvPr>
        </p:nvSpPr>
        <p:spPr>
          <a:xfrm>
            <a:off x="822959" y="1845734"/>
            <a:ext cx="7543801" cy="2878666"/>
          </a:xfrm>
        </p:spPr>
        <p:txBody>
          <a:bodyPr/>
          <a:lstStyle/>
          <a:p>
            <a:r>
              <a:rPr lang="en-US" dirty="0"/>
              <a:t>4 Credits required for graduation</a:t>
            </a:r>
          </a:p>
          <a:p>
            <a:r>
              <a:rPr lang="en-US" dirty="0"/>
              <a:t>End of Course test in Algebra I</a:t>
            </a:r>
          </a:p>
          <a:p>
            <a:r>
              <a:rPr lang="en-US" dirty="0"/>
              <a:t>4-year colleges typically require a credit higher than Algebra II </a:t>
            </a:r>
          </a:p>
          <a:p>
            <a:pPr marL="0" indent="0">
              <a:buNone/>
            </a:pPr>
            <a:endParaRPr lang="en-US" dirty="0"/>
          </a:p>
        </p:txBody>
      </p:sp>
      <p:pic>
        <p:nvPicPr>
          <p:cNvPr id="7" name="Picture 6">
            <a:extLst>
              <a:ext uri="{FF2B5EF4-FFF2-40B4-BE49-F238E27FC236}">
                <a16:creationId xmlns:a16="http://schemas.microsoft.com/office/drawing/2014/main" id="{616DAAE0-599C-4F38-8E7B-3EB2F35E97E2}"/>
              </a:ext>
            </a:extLst>
          </p:cNvPr>
          <p:cNvPicPr>
            <a:picLocks noChangeAspect="1"/>
          </p:cNvPicPr>
          <p:nvPr/>
        </p:nvPicPr>
        <p:blipFill rotWithShape="1">
          <a:blip r:embed="rId4"/>
          <a:srcRect l="10833" t="51481" r="10000" b="29260"/>
          <a:stretch/>
        </p:blipFill>
        <p:spPr>
          <a:xfrm>
            <a:off x="990600" y="3505200"/>
            <a:ext cx="7239000" cy="990600"/>
          </a:xfrm>
          <a:prstGeom prst="rect">
            <a:avLst/>
          </a:prstGeom>
        </p:spPr>
      </p:pic>
      <p:sp>
        <p:nvSpPr>
          <p:cNvPr id="8" name="Oval 7">
            <a:extLst>
              <a:ext uri="{FF2B5EF4-FFF2-40B4-BE49-F238E27FC236}">
                <a16:creationId xmlns:a16="http://schemas.microsoft.com/office/drawing/2014/main" id="{EA0922C9-A62E-4870-9C4C-A9F0BEB8CCE3}"/>
              </a:ext>
            </a:extLst>
          </p:cNvPr>
          <p:cNvSpPr/>
          <p:nvPr/>
        </p:nvSpPr>
        <p:spPr>
          <a:xfrm>
            <a:off x="1219200" y="3657600"/>
            <a:ext cx="1219200" cy="1524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04F94751-9B58-49AB-B01F-9B8B8D0A1B95}"/>
              </a:ext>
            </a:extLst>
          </p:cNvPr>
          <p:cNvSpPr/>
          <p:nvPr/>
        </p:nvSpPr>
        <p:spPr>
          <a:xfrm>
            <a:off x="1600200" y="3523542"/>
            <a:ext cx="1295400" cy="1524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1F9D3230-05D8-44BC-B01D-DA3DD97764A5}"/>
              </a:ext>
            </a:extLst>
          </p:cNvPr>
          <p:cNvSpPr txBox="1"/>
          <p:nvPr/>
        </p:nvSpPr>
        <p:spPr>
          <a:xfrm>
            <a:off x="822960" y="4742742"/>
            <a:ext cx="7406640" cy="1477328"/>
          </a:xfrm>
          <a:prstGeom prst="rect">
            <a:avLst/>
          </a:prstGeom>
          <a:noFill/>
        </p:spPr>
        <p:txBody>
          <a:bodyPr wrap="square">
            <a:spAutoFit/>
          </a:bodyPr>
          <a:lstStyle/>
          <a:p>
            <a:r>
              <a:rPr lang="en-US" sz="1800" dirty="0"/>
              <a:t>Please circle the course you are taking this school year</a:t>
            </a:r>
          </a:p>
          <a:p>
            <a:endParaRPr lang="en-US" sz="1800" dirty="0"/>
          </a:p>
          <a:p>
            <a:r>
              <a:rPr lang="en-US" sz="1800" dirty="0"/>
              <a:t>Think about what course you would like to take in 10</a:t>
            </a:r>
            <a:r>
              <a:rPr lang="en-US" sz="1800" baseline="30000" dirty="0"/>
              <a:t>th</a:t>
            </a:r>
            <a:r>
              <a:rPr lang="en-US" sz="1800" dirty="0"/>
              <a:t>, 11</a:t>
            </a:r>
            <a:r>
              <a:rPr lang="en-US" sz="1800" baseline="30000" dirty="0"/>
              <a:t>th</a:t>
            </a:r>
            <a:r>
              <a:rPr lang="en-US" sz="1800" dirty="0"/>
              <a:t>, and 12</a:t>
            </a:r>
            <a:r>
              <a:rPr lang="en-US" sz="1800" baseline="30000" dirty="0"/>
              <a:t>th</a:t>
            </a:r>
            <a:r>
              <a:rPr lang="en-US" sz="1800" dirty="0"/>
              <a:t> grade. </a:t>
            </a:r>
          </a:p>
          <a:p>
            <a:endParaRPr lang="en-US" sz="1800" dirty="0"/>
          </a:p>
          <a:p>
            <a:r>
              <a:rPr lang="en-US" sz="1800" dirty="0"/>
              <a:t>Circle a course for 10</a:t>
            </a:r>
            <a:r>
              <a:rPr lang="en-US" sz="1800" baseline="30000" dirty="0"/>
              <a:t>th</a:t>
            </a:r>
            <a:r>
              <a:rPr lang="en-US" sz="1800" dirty="0"/>
              <a:t>, 11</a:t>
            </a:r>
            <a:r>
              <a:rPr lang="en-US" sz="1800" baseline="30000" dirty="0"/>
              <a:t>th</a:t>
            </a:r>
            <a:r>
              <a:rPr lang="en-US" sz="1800" dirty="0"/>
              <a:t> and 12</a:t>
            </a:r>
            <a:r>
              <a:rPr lang="en-US" sz="1800" baseline="30000" dirty="0"/>
              <a:t>th</a:t>
            </a:r>
            <a:r>
              <a:rPr lang="en-US" sz="1800" dirty="0"/>
              <a:t> grade</a:t>
            </a:r>
          </a:p>
        </p:txBody>
      </p:sp>
    </p:spTree>
    <p:extLst>
      <p:ext uri="{BB962C8B-B14F-4D97-AF65-F5344CB8AC3E}">
        <p14:creationId xmlns:p14="http://schemas.microsoft.com/office/powerpoint/2010/main" val="273612730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t>Science</a:t>
            </a:r>
          </a:p>
        </p:txBody>
      </p:sp>
      <p:sp>
        <p:nvSpPr>
          <p:cNvPr id="3" name="Content Placeholder 2"/>
          <p:cNvSpPr>
            <a:spLocks noGrp="1"/>
          </p:cNvSpPr>
          <p:nvPr>
            <p:ph idx="1"/>
          </p:nvPr>
        </p:nvSpPr>
        <p:spPr>
          <a:xfrm>
            <a:off x="822959" y="1845734"/>
            <a:ext cx="7543801" cy="3002280"/>
          </a:xfrm>
        </p:spPr>
        <p:txBody>
          <a:bodyPr>
            <a:normAutofit/>
          </a:bodyPr>
          <a:lstStyle/>
          <a:p>
            <a:r>
              <a:rPr lang="en-US" dirty="0"/>
              <a:t>4 credits required for graduation</a:t>
            </a:r>
          </a:p>
          <a:p>
            <a:pPr lvl="1"/>
            <a:r>
              <a:rPr lang="en-US" dirty="0"/>
              <a:t>1 Biology, 1 Chemistry/</a:t>
            </a:r>
            <a:r>
              <a:rPr lang="en-US"/>
              <a:t>Environmental Science, </a:t>
            </a:r>
            <a:r>
              <a:rPr lang="en-US" dirty="0"/>
              <a:t>1 Physics, 1 Science Elective</a:t>
            </a:r>
          </a:p>
          <a:p>
            <a:r>
              <a:rPr lang="en-US" dirty="0"/>
              <a:t>End of Course test in Biology </a:t>
            </a:r>
          </a:p>
          <a:p>
            <a:r>
              <a:rPr lang="en-US" dirty="0"/>
              <a:t>There are many science electives such as Zoology, Forensic Science, Honors Human Anatomy and many AP courses. </a:t>
            </a:r>
          </a:p>
          <a:p>
            <a:endParaRPr lang="en-US" dirty="0"/>
          </a:p>
        </p:txBody>
      </p:sp>
      <p:pic>
        <p:nvPicPr>
          <p:cNvPr id="5" name="Picture 4">
            <a:extLst>
              <a:ext uri="{FF2B5EF4-FFF2-40B4-BE49-F238E27FC236}">
                <a16:creationId xmlns:a16="http://schemas.microsoft.com/office/drawing/2014/main" id="{410D4CC0-D0CF-4240-B262-4523A1103022}"/>
              </a:ext>
            </a:extLst>
          </p:cNvPr>
          <p:cNvPicPr>
            <a:picLocks noChangeAspect="1"/>
          </p:cNvPicPr>
          <p:nvPr/>
        </p:nvPicPr>
        <p:blipFill rotWithShape="1">
          <a:blip r:embed="rId4"/>
          <a:srcRect l="10833" t="67778" r="11667" b="12963"/>
          <a:stretch/>
        </p:blipFill>
        <p:spPr>
          <a:xfrm>
            <a:off x="822959" y="3857414"/>
            <a:ext cx="7086600" cy="990600"/>
          </a:xfrm>
          <a:prstGeom prst="rect">
            <a:avLst/>
          </a:prstGeom>
        </p:spPr>
      </p:pic>
      <p:sp>
        <p:nvSpPr>
          <p:cNvPr id="8" name="Oval 7">
            <a:extLst>
              <a:ext uri="{FF2B5EF4-FFF2-40B4-BE49-F238E27FC236}">
                <a16:creationId xmlns:a16="http://schemas.microsoft.com/office/drawing/2014/main" id="{3F5797F1-5026-4058-A562-844B2B0A70B6}"/>
              </a:ext>
            </a:extLst>
          </p:cNvPr>
          <p:cNvSpPr/>
          <p:nvPr/>
        </p:nvSpPr>
        <p:spPr>
          <a:xfrm>
            <a:off x="1447800" y="3785398"/>
            <a:ext cx="1524000" cy="365759"/>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6B4852BF-0831-4441-9C9F-95B9DFBADD72}"/>
              </a:ext>
            </a:extLst>
          </p:cNvPr>
          <p:cNvSpPr txBox="1"/>
          <p:nvPr/>
        </p:nvSpPr>
        <p:spPr>
          <a:xfrm>
            <a:off x="822959" y="4920030"/>
            <a:ext cx="7711440" cy="1477328"/>
          </a:xfrm>
          <a:prstGeom prst="rect">
            <a:avLst/>
          </a:prstGeom>
          <a:noFill/>
        </p:spPr>
        <p:txBody>
          <a:bodyPr wrap="square">
            <a:spAutoFit/>
          </a:bodyPr>
          <a:lstStyle/>
          <a:p>
            <a:r>
              <a:rPr lang="en-US" sz="1800" dirty="0"/>
              <a:t>Please circle the course you are taking this school year</a:t>
            </a:r>
          </a:p>
          <a:p>
            <a:endParaRPr lang="en-US" sz="1800" dirty="0"/>
          </a:p>
          <a:p>
            <a:r>
              <a:rPr lang="en-US" sz="1800" dirty="0"/>
              <a:t>Think about what course you would like to take in 10</a:t>
            </a:r>
            <a:r>
              <a:rPr lang="en-US" sz="1800" baseline="30000" dirty="0"/>
              <a:t>th</a:t>
            </a:r>
            <a:r>
              <a:rPr lang="en-US" sz="1800" dirty="0"/>
              <a:t>, 11</a:t>
            </a:r>
            <a:r>
              <a:rPr lang="en-US" sz="1800" baseline="30000" dirty="0"/>
              <a:t>th</a:t>
            </a:r>
            <a:r>
              <a:rPr lang="en-US" sz="1800" dirty="0"/>
              <a:t>, and 12</a:t>
            </a:r>
            <a:r>
              <a:rPr lang="en-US" sz="1800" baseline="30000" dirty="0"/>
              <a:t>th</a:t>
            </a:r>
            <a:r>
              <a:rPr lang="en-US" sz="1800" dirty="0"/>
              <a:t> grade. </a:t>
            </a:r>
          </a:p>
          <a:p>
            <a:endParaRPr lang="en-US" sz="1800" dirty="0"/>
          </a:p>
          <a:p>
            <a:r>
              <a:rPr lang="en-US" sz="1800" dirty="0"/>
              <a:t>Circle a course for 10</a:t>
            </a:r>
            <a:r>
              <a:rPr lang="en-US" sz="1800" baseline="30000" dirty="0"/>
              <a:t>th</a:t>
            </a:r>
            <a:r>
              <a:rPr lang="en-US" sz="1800" dirty="0"/>
              <a:t>, 11</a:t>
            </a:r>
            <a:r>
              <a:rPr lang="en-US" sz="1800" baseline="30000" dirty="0"/>
              <a:t>th</a:t>
            </a:r>
            <a:r>
              <a:rPr lang="en-US" sz="1800" dirty="0"/>
              <a:t> and 12</a:t>
            </a:r>
            <a:r>
              <a:rPr lang="en-US" sz="1800" baseline="30000" dirty="0"/>
              <a:t>th</a:t>
            </a:r>
            <a:r>
              <a:rPr lang="en-US" sz="1800" dirty="0"/>
              <a:t> grade</a:t>
            </a:r>
          </a:p>
        </p:txBody>
      </p:sp>
    </p:spTree>
    <p:extLst>
      <p:ext uri="{BB962C8B-B14F-4D97-AF65-F5344CB8AC3E}">
        <p14:creationId xmlns:p14="http://schemas.microsoft.com/office/powerpoint/2010/main" val="225309893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3584" y="533400"/>
            <a:ext cx="3845379" cy="1298357"/>
          </a:xfrm>
        </p:spPr>
        <p:txBody>
          <a:bodyPr>
            <a:normAutofit/>
          </a:bodyPr>
          <a:lstStyle/>
          <a:p>
            <a:r>
              <a:rPr lang="en-US" sz="4100" b="1" dirty="0"/>
              <a:t>Who is your school counselor?</a:t>
            </a:r>
          </a:p>
        </p:txBody>
      </p:sp>
      <p:sp>
        <p:nvSpPr>
          <p:cNvPr id="10" name="Content Placeholder 7">
            <a:extLst>
              <a:ext uri="{FF2B5EF4-FFF2-40B4-BE49-F238E27FC236}">
                <a16:creationId xmlns:a16="http://schemas.microsoft.com/office/drawing/2014/main" id="{22F0F0EB-C4B1-2ADA-A758-3B0C79F40785}"/>
              </a:ext>
            </a:extLst>
          </p:cNvPr>
          <p:cNvSpPr>
            <a:spLocks noGrp="1"/>
          </p:cNvSpPr>
          <p:nvPr>
            <p:ph idx="1"/>
          </p:nvPr>
        </p:nvSpPr>
        <p:spPr>
          <a:xfrm>
            <a:off x="4808763" y="2198914"/>
            <a:ext cx="3845379" cy="3670180"/>
          </a:xfrm>
        </p:spPr>
        <p:txBody>
          <a:bodyPr>
            <a:normAutofit/>
          </a:bodyPr>
          <a:lstStyle/>
          <a:p>
            <a:pPr fontAlgn="base"/>
            <a:r>
              <a:rPr lang="en-US" i="0" dirty="0">
                <a:effectLst/>
              </a:rPr>
              <a:t>A- Da- Mrs. Lea Ponticelli, Department Chair</a:t>
            </a:r>
            <a:r>
              <a:rPr lang="en-US" b="0" i="0" dirty="0">
                <a:effectLst/>
              </a:rPr>
              <a:t> </a:t>
            </a:r>
          </a:p>
          <a:p>
            <a:pPr fontAlgn="base"/>
            <a:r>
              <a:rPr lang="en-US" i="0" dirty="0">
                <a:effectLst/>
              </a:rPr>
              <a:t>De-I- Mrs. Misty Hawk </a:t>
            </a:r>
          </a:p>
          <a:p>
            <a:pPr fontAlgn="base"/>
            <a:r>
              <a:rPr lang="en-US" i="0" dirty="0">
                <a:effectLst/>
              </a:rPr>
              <a:t>J- Ni- Ms. Crystal Jordan </a:t>
            </a:r>
          </a:p>
          <a:p>
            <a:pPr fontAlgn="base"/>
            <a:r>
              <a:rPr lang="en-US" i="0" dirty="0">
                <a:effectLst/>
              </a:rPr>
              <a:t>No-Ro, Ms. Annie Soltis </a:t>
            </a:r>
          </a:p>
          <a:p>
            <a:pPr fontAlgn="base"/>
            <a:r>
              <a:rPr lang="en-US" i="0" dirty="0">
                <a:effectLst/>
              </a:rPr>
              <a:t>Ru-Z, and all Dual Enrollment- </a:t>
            </a:r>
          </a:p>
          <a:p>
            <a:pPr fontAlgn="base"/>
            <a:r>
              <a:rPr lang="en-US" i="0" dirty="0">
                <a:effectLst/>
              </a:rPr>
              <a:t>Dr. Tammy White </a:t>
            </a:r>
          </a:p>
          <a:p>
            <a:endParaRPr lang="en-US" dirty="0"/>
          </a:p>
        </p:txBody>
      </p:sp>
      <p:pic>
        <p:nvPicPr>
          <p:cNvPr id="4" name="Content Placeholder 3" descr="A group of women posing for a photo&#10;&#10;Description automatically generated with medium confidence">
            <a:extLst>
              <a:ext uri="{FF2B5EF4-FFF2-40B4-BE49-F238E27FC236}">
                <a16:creationId xmlns:a16="http://schemas.microsoft.com/office/drawing/2014/main" id="{CA264CE4-82DC-4848-B6F3-CAC1A4FAC9B8}"/>
              </a:ext>
            </a:extLst>
          </p:cNvPr>
          <p:cNvPicPr>
            <a:picLocks noChangeAspect="1"/>
          </p:cNvPicPr>
          <p:nvPr/>
        </p:nvPicPr>
        <p:blipFill>
          <a:blip r:embed="rId3"/>
          <a:stretch>
            <a:fillRect/>
          </a:stretch>
        </p:blipFill>
        <p:spPr>
          <a:xfrm>
            <a:off x="482394" y="1458452"/>
            <a:ext cx="4088720" cy="36210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Studies</a:t>
            </a:r>
          </a:p>
        </p:txBody>
      </p:sp>
      <p:sp>
        <p:nvSpPr>
          <p:cNvPr id="3" name="Content Placeholder 2"/>
          <p:cNvSpPr>
            <a:spLocks noGrp="1"/>
          </p:cNvSpPr>
          <p:nvPr>
            <p:ph idx="1"/>
          </p:nvPr>
        </p:nvSpPr>
        <p:spPr>
          <a:xfrm>
            <a:off x="628648" y="1981200"/>
            <a:ext cx="7905752" cy="3962400"/>
          </a:xfrm>
        </p:spPr>
        <p:txBody>
          <a:bodyPr>
            <a:normAutofit fontScale="55000" lnSpcReduction="20000"/>
          </a:bodyPr>
          <a:lstStyle/>
          <a:p>
            <a:pPr marL="0" indent="0">
              <a:buNone/>
            </a:pPr>
            <a:r>
              <a:rPr lang="en-US" sz="2175" dirty="0"/>
              <a:t>  </a:t>
            </a:r>
          </a:p>
          <a:p>
            <a:r>
              <a:rPr lang="en-US" sz="5100" dirty="0"/>
              <a:t>3 Credits required for graduation </a:t>
            </a:r>
          </a:p>
          <a:p>
            <a:pPr lvl="1"/>
            <a:r>
              <a:rPr lang="en-US" sz="3200" dirty="0"/>
              <a:t>World History, US History, Government and Economics</a:t>
            </a:r>
          </a:p>
          <a:p>
            <a:r>
              <a:rPr lang="en-US" sz="5100" dirty="0"/>
              <a:t>End of Course test in US History </a:t>
            </a:r>
          </a:p>
          <a:p>
            <a:r>
              <a:rPr lang="en-US" sz="5100" dirty="0"/>
              <a:t>World Geography is considered academic electives</a:t>
            </a:r>
          </a:p>
          <a:p>
            <a:r>
              <a:rPr lang="en-US" sz="5100" dirty="0"/>
              <a:t>Academic electives offered:</a:t>
            </a:r>
          </a:p>
          <a:p>
            <a:pPr lvl="1"/>
            <a:r>
              <a:rPr lang="en-US" sz="3200" dirty="0"/>
              <a:t>Psychology </a:t>
            </a:r>
          </a:p>
          <a:p>
            <a:pPr lvl="1"/>
            <a:r>
              <a:rPr lang="en-US" sz="3200" dirty="0"/>
              <a:t>Sociology</a:t>
            </a:r>
          </a:p>
          <a:p>
            <a:pPr lvl="1"/>
            <a:r>
              <a:rPr lang="en-US" sz="3200" dirty="0"/>
              <a:t>AP Human Geography</a:t>
            </a:r>
          </a:p>
          <a:p>
            <a:pPr lvl="1"/>
            <a:r>
              <a:rPr lang="en-US" sz="3200" dirty="0"/>
              <a:t>AP Psychology</a:t>
            </a:r>
          </a:p>
          <a:p>
            <a:endParaRPr lang="en-US" dirty="0"/>
          </a:p>
        </p:txBody>
      </p:sp>
    </p:spTree>
    <p:extLst>
      <p:ext uri="{BB962C8B-B14F-4D97-AF65-F5344CB8AC3E}">
        <p14:creationId xmlns:p14="http://schemas.microsoft.com/office/powerpoint/2010/main" val="153744681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135578"/>
            <a:ext cx="8229600" cy="2677656"/>
          </a:xfrm>
          <a:prstGeom prst="rect">
            <a:avLst/>
          </a:prstGeom>
        </p:spPr>
        <p:txBody>
          <a:bodyPr wrap="square">
            <a:spAutoFit/>
          </a:bodyPr>
          <a:lstStyle/>
          <a:p>
            <a:r>
              <a:rPr lang="en-US" sz="2800" dirty="0"/>
              <a:t>Please circle the course you are taking this school year</a:t>
            </a:r>
          </a:p>
          <a:p>
            <a:endParaRPr lang="en-US" sz="2800" dirty="0"/>
          </a:p>
          <a:p>
            <a:r>
              <a:rPr lang="en-US" sz="2800" dirty="0"/>
              <a:t>Think about what course you would like to take in 10</a:t>
            </a:r>
            <a:r>
              <a:rPr lang="en-US" sz="2800" baseline="30000" dirty="0"/>
              <a:t>th</a:t>
            </a:r>
            <a:r>
              <a:rPr lang="en-US" sz="2800" dirty="0"/>
              <a:t>, 11</a:t>
            </a:r>
            <a:r>
              <a:rPr lang="en-US" sz="2800" baseline="30000" dirty="0"/>
              <a:t>th</a:t>
            </a:r>
            <a:r>
              <a:rPr lang="en-US" sz="2800" dirty="0"/>
              <a:t>, and 12</a:t>
            </a:r>
            <a:r>
              <a:rPr lang="en-US" sz="2800" baseline="30000" dirty="0"/>
              <a:t>th</a:t>
            </a:r>
            <a:r>
              <a:rPr lang="en-US" sz="2800" dirty="0"/>
              <a:t> grade. </a:t>
            </a:r>
          </a:p>
          <a:p>
            <a:endParaRPr lang="en-US" sz="2800" dirty="0"/>
          </a:p>
          <a:p>
            <a:r>
              <a:rPr lang="en-US" sz="2800" dirty="0"/>
              <a:t>Circle a course for 10</a:t>
            </a:r>
            <a:r>
              <a:rPr lang="en-US" sz="2800" baseline="30000" dirty="0"/>
              <a:t>th</a:t>
            </a:r>
            <a:r>
              <a:rPr lang="en-US" sz="2800" dirty="0"/>
              <a:t>, 11</a:t>
            </a:r>
            <a:r>
              <a:rPr lang="en-US" sz="2800" baseline="30000" dirty="0"/>
              <a:t>th</a:t>
            </a:r>
            <a:r>
              <a:rPr lang="en-US" sz="2800" dirty="0"/>
              <a:t> and 12</a:t>
            </a:r>
            <a:r>
              <a:rPr lang="en-US" sz="2800" baseline="30000" dirty="0"/>
              <a:t>th</a:t>
            </a:r>
            <a:r>
              <a:rPr lang="en-US" sz="2800" dirty="0"/>
              <a:t> grade</a:t>
            </a:r>
          </a:p>
        </p:txBody>
      </p:sp>
      <p:sp>
        <p:nvSpPr>
          <p:cNvPr id="2" name="Title 1"/>
          <p:cNvSpPr>
            <a:spLocks noGrp="1"/>
          </p:cNvSpPr>
          <p:nvPr>
            <p:ph type="title" idx="4294967295"/>
          </p:nvPr>
        </p:nvSpPr>
        <p:spPr>
          <a:xfrm>
            <a:off x="457200" y="1066800"/>
            <a:ext cx="7200900" cy="976313"/>
          </a:xfrm>
        </p:spPr>
        <p:txBody>
          <a:bodyPr>
            <a:normAutofit fontScale="90000"/>
          </a:bodyPr>
          <a:lstStyle/>
          <a:p>
            <a:r>
              <a:rPr lang="en-US" sz="5400" b="1" dirty="0"/>
              <a:t>Social Studies</a:t>
            </a:r>
            <a:br>
              <a:rPr lang="en-US" sz="6000" dirty="0"/>
            </a:br>
            <a:r>
              <a:rPr lang="en-US" sz="2700" dirty="0"/>
              <a:t>3 Credits required for graduation </a:t>
            </a:r>
            <a:br>
              <a:rPr lang="en-US" sz="2700" dirty="0"/>
            </a:br>
            <a:r>
              <a:rPr lang="en-US" sz="1600" dirty="0"/>
              <a:t>World History, US History, Government and Economics</a:t>
            </a:r>
            <a:br>
              <a:rPr lang="en-US" sz="1600" dirty="0"/>
            </a:br>
            <a:endParaRPr lang="en-US" sz="1800" dirty="0"/>
          </a:p>
        </p:txBody>
      </p:sp>
      <p:pic>
        <p:nvPicPr>
          <p:cNvPr id="7" name="Picture 6">
            <a:extLst>
              <a:ext uri="{FF2B5EF4-FFF2-40B4-BE49-F238E27FC236}">
                <a16:creationId xmlns:a16="http://schemas.microsoft.com/office/drawing/2014/main" id="{6C7A301E-F769-4B4C-910D-46907DBEF629}"/>
              </a:ext>
            </a:extLst>
          </p:cNvPr>
          <p:cNvPicPr>
            <a:picLocks noChangeAspect="1"/>
          </p:cNvPicPr>
          <p:nvPr/>
        </p:nvPicPr>
        <p:blipFill rotWithShape="1">
          <a:blip r:embed="rId3"/>
          <a:srcRect l="10833" t="35184" r="9167" b="55927"/>
          <a:stretch/>
        </p:blipFill>
        <p:spPr>
          <a:xfrm>
            <a:off x="457200" y="2043113"/>
            <a:ext cx="8073528" cy="762000"/>
          </a:xfrm>
          <a:prstGeom prst="rect">
            <a:avLst/>
          </a:prstGeom>
        </p:spPr>
      </p:pic>
    </p:spTree>
    <p:extLst>
      <p:ext uri="{BB962C8B-B14F-4D97-AF65-F5344CB8AC3E}">
        <p14:creationId xmlns:p14="http://schemas.microsoft.com/office/powerpoint/2010/main" val="3254293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World Languages</a:t>
            </a:r>
          </a:p>
        </p:txBody>
      </p:sp>
      <p:sp>
        <p:nvSpPr>
          <p:cNvPr id="4" name="Content Placeholder 3"/>
          <p:cNvSpPr>
            <a:spLocks noGrp="1"/>
          </p:cNvSpPr>
          <p:nvPr>
            <p:ph idx="1"/>
          </p:nvPr>
        </p:nvSpPr>
        <p:spPr>
          <a:xfrm>
            <a:off x="678179" y="1905000"/>
            <a:ext cx="7787641" cy="4250266"/>
          </a:xfrm>
        </p:spPr>
        <p:txBody>
          <a:bodyPr>
            <a:normAutofit/>
          </a:bodyPr>
          <a:lstStyle/>
          <a:p>
            <a:r>
              <a:rPr lang="en-US" dirty="0">
                <a:solidFill>
                  <a:schemeClr val="tx2">
                    <a:lumMod val="75000"/>
                  </a:schemeClr>
                </a:solidFill>
              </a:rPr>
              <a:t>Spanish and French</a:t>
            </a:r>
          </a:p>
          <a:p>
            <a:r>
              <a:rPr lang="en-US" dirty="0">
                <a:solidFill>
                  <a:schemeClr val="tx2">
                    <a:lumMod val="75000"/>
                  </a:schemeClr>
                </a:solidFill>
              </a:rPr>
              <a:t>Graduation requirement – 3 total credits in Foreign Language, Career Tech or Fine Arts</a:t>
            </a:r>
          </a:p>
          <a:p>
            <a:r>
              <a:rPr lang="en-US" dirty="0">
                <a:solidFill>
                  <a:schemeClr val="tx2">
                    <a:lumMod val="75000"/>
                  </a:schemeClr>
                </a:solidFill>
              </a:rPr>
              <a:t>4-year colleges </a:t>
            </a:r>
            <a:r>
              <a:rPr lang="en-US" dirty="0">
                <a:solidFill>
                  <a:srgbClr val="C00000"/>
                </a:solidFill>
              </a:rPr>
              <a:t>require </a:t>
            </a:r>
            <a:r>
              <a:rPr lang="en-US" i="1" dirty="0">
                <a:solidFill>
                  <a:srgbClr val="C00000"/>
                </a:solidFill>
              </a:rPr>
              <a:t>at least </a:t>
            </a:r>
            <a:r>
              <a:rPr lang="en-US" dirty="0">
                <a:solidFill>
                  <a:srgbClr val="C00000"/>
                </a:solidFill>
              </a:rPr>
              <a:t>2 credits </a:t>
            </a:r>
            <a:r>
              <a:rPr lang="en-US" dirty="0">
                <a:solidFill>
                  <a:schemeClr val="tx2">
                    <a:lumMod val="75000"/>
                  </a:schemeClr>
                </a:solidFill>
              </a:rPr>
              <a:t>of the same Language </a:t>
            </a:r>
            <a:r>
              <a:rPr lang="en-US" dirty="0"/>
              <a:t>		-Helps you to </a:t>
            </a:r>
            <a:r>
              <a:rPr lang="en-US" u="sng" dirty="0"/>
              <a:t>communicate</a:t>
            </a:r>
            <a:r>
              <a:rPr lang="en-US" dirty="0"/>
              <a:t> and </a:t>
            </a:r>
            <a:r>
              <a:rPr lang="en-US" u="sng" dirty="0"/>
              <a:t>connect</a:t>
            </a:r>
            <a:r>
              <a:rPr lang="en-US" dirty="0"/>
              <a:t> with other cultures.</a:t>
            </a:r>
          </a:p>
          <a:p>
            <a:pPr marL="0" indent="0">
              <a:buNone/>
            </a:pPr>
            <a:r>
              <a:rPr lang="en-US" dirty="0"/>
              <a:t>		- Quality Points:</a:t>
            </a:r>
          </a:p>
          <a:p>
            <a:pPr marL="0" indent="0">
              <a:buNone/>
            </a:pPr>
            <a:r>
              <a:rPr lang="en-US" dirty="0"/>
              <a:t>			a) .5 quality point for Honors Level 3</a:t>
            </a:r>
          </a:p>
          <a:p>
            <a:pPr marL="0" indent="0">
              <a:buNone/>
            </a:pPr>
            <a:r>
              <a:rPr lang="en-US" dirty="0"/>
              <a:t>			b) 1.0 quality point for Honors Level 4 and above</a:t>
            </a:r>
          </a:p>
          <a:p>
            <a:pPr marL="0" indent="0">
              <a:buNone/>
            </a:pPr>
            <a:r>
              <a:rPr lang="en-US" dirty="0"/>
              <a:t>		-Counts towards the </a:t>
            </a:r>
            <a:r>
              <a:rPr lang="en-US" u="sng" dirty="0"/>
              <a:t>HOPE</a:t>
            </a:r>
            <a:r>
              <a:rPr lang="en-US" dirty="0"/>
              <a:t> Scholarship GPA</a:t>
            </a:r>
          </a:p>
          <a:p>
            <a:endParaRPr lang="en-US" dirty="0">
              <a:solidFill>
                <a:schemeClr val="tx2">
                  <a:lumMod val="75000"/>
                </a:schemeClr>
              </a:solidFill>
            </a:endParaRPr>
          </a:p>
          <a:p>
            <a:endParaRPr lang="en-US" sz="675" dirty="0">
              <a:solidFill>
                <a:schemeClr val="tx2">
                  <a:lumMod val="75000"/>
                </a:schemeClr>
              </a:solidFill>
            </a:endParaRPr>
          </a:p>
          <a:p>
            <a:endParaRPr lang="en-US" dirty="0"/>
          </a:p>
        </p:txBody>
      </p:sp>
    </p:spTree>
    <p:extLst>
      <p:ext uri="{BB962C8B-B14F-4D97-AF65-F5344CB8AC3E}">
        <p14:creationId xmlns:p14="http://schemas.microsoft.com/office/powerpoint/2010/main" val="34077028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1500" y="1371600"/>
            <a:ext cx="7200900" cy="976313"/>
          </a:xfrm>
        </p:spPr>
        <p:txBody>
          <a:bodyPr>
            <a:normAutofit fontScale="90000"/>
          </a:bodyPr>
          <a:lstStyle/>
          <a:p>
            <a:r>
              <a:rPr lang="en-US" b="1" dirty="0"/>
              <a:t>World Languages and Electives</a:t>
            </a:r>
            <a:br>
              <a:rPr lang="en-US" b="1" dirty="0"/>
            </a:br>
            <a:r>
              <a:rPr lang="en-US" sz="2200" dirty="0">
                <a:solidFill>
                  <a:schemeClr val="tx2">
                    <a:lumMod val="75000"/>
                  </a:schemeClr>
                </a:solidFill>
              </a:rPr>
              <a:t>Graduation requirement – 3 total credits in Foreign Language, Career Tech or Fine Arts</a:t>
            </a:r>
            <a:br>
              <a:rPr lang="en-US" dirty="0">
                <a:solidFill>
                  <a:schemeClr val="tx2">
                    <a:lumMod val="75000"/>
                  </a:schemeClr>
                </a:solidFill>
              </a:rPr>
            </a:br>
            <a:endParaRPr lang="en-US" b="1" dirty="0"/>
          </a:p>
        </p:txBody>
      </p:sp>
      <p:sp>
        <p:nvSpPr>
          <p:cNvPr id="7" name="Rectangle 6">
            <a:extLst>
              <a:ext uri="{FF2B5EF4-FFF2-40B4-BE49-F238E27FC236}">
                <a16:creationId xmlns:a16="http://schemas.microsoft.com/office/drawing/2014/main" id="{1C2FCCC5-2699-4A30-B88D-FE6F89FA8D8B}"/>
              </a:ext>
            </a:extLst>
          </p:cNvPr>
          <p:cNvSpPr/>
          <p:nvPr/>
        </p:nvSpPr>
        <p:spPr>
          <a:xfrm>
            <a:off x="1246742" y="3657600"/>
            <a:ext cx="6553200" cy="2554545"/>
          </a:xfrm>
          <a:prstGeom prst="rect">
            <a:avLst/>
          </a:prstGeom>
        </p:spPr>
        <p:txBody>
          <a:bodyPr wrap="square">
            <a:spAutoFit/>
          </a:bodyPr>
          <a:lstStyle/>
          <a:p>
            <a:r>
              <a:rPr lang="en-US" sz="2000" dirty="0"/>
              <a:t>Please write the World Language course or elective you are taking this school year</a:t>
            </a:r>
          </a:p>
          <a:p>
            <a:endParaRPr lang="en-US" sz="2000" dirty="0"/>
          </a:p>
          <a:p>
            <a:r>
              <a:rPr lang="en-US" sz="2000" dirty="0"/>
              <a:t>Think about what course you would like to take in 10</a:t>
            </a:r>
            <a:r>
              <a:rPr lang="en-US" sz="2000" baseline="30000" dirty="0"/>
              <a:t>th</a:t>
            </a:r>
            <a:r>
              <a:rPr lang="en-US" sz="2000" dirty="0"/>
              <a:t>, 11</a:t>
            </a:r>
            <a:r>
              <a:rPr lang="en-US" sz="2000" baseline="30000" dirty="0"/>
              <a:t>th</a:t>
            </a:r>
            <a:r>
              <a:rPr lang="en-US" sz="2000" dirty="0"/>
              <a:t>, and 12</a:t>
            </a:r>
            <a:r>
              <a:rPr lang="en-US" sz="2000" baseline="30000" dirty="0"/>
              <a:t>th</a:t>
            </a:r>
            <a:r>
              <a:rPr lang="en-US" sz="2000" dirty="0"/>
              <a:t> grade. </a:t>
            </a:r>
          </a:p>
          <a:p>
            <a:endParaRPr lang="en-US" sz="2000" dirty="0"/>
          </a:p>
          <a:p>
            <a:r>
              <a:rPr lang="en-US" sz="2000" dirty="0"/>
              <a:t>Write down your elective thoughts for 10</a:t>
            </a:r>
            <a:r>
              <a:rPr lang="en-US" sz="2000" baseline="30000" dirty="0"/>
              <a:t>th</a:t>
            </a:r>
            <a:r>
              <a:rPr lang="en-US" sz="2000" dirty="0"/>
              <a:t>, 11</a:t>
            </a:r>
            <a:r>
              <a:rPr lang="en-US" sz="2000" baseline="30000" dirty="0"/>
              <a:t>th</a:t>
            </a:r>
            <a:r>
              <a:rPr lang="en-US" sz="2000" dirty="0"/>
              <a:t> and 12</a:t>
            </a:r>
            <a:r>
              <a:rPr lang="en-US" sz="2000" baseline="30000" dirty="0"/>
              <a:t>th</a:t>
            </a:r>
            <a:r>
              <a:rPr lang="en-US" sz="2000" dirty="0"/>
              <a:t> grade – please remember this is not registration</a:t>
            </a:r>
          </a:p>
        </p:txBody>
      </p:sp>
      <p:pic>
        <p:nvPicPr>
          <p:cNvPr id="4" name="Picture 3">
            <a:extLst>
              <a:ext uri="{FF2B5EF4-FFF2-40B4-BE49-F238E27FC236}">
                <a16:creationId xmlns:a16="http://schemas.microsoft.com/office/drawing/2014/main" id="{1042DB23-F56D-49A9-ACDA-34779145D692}"/>
              </a:ext>
            </a:extLst>
          </p:cNvPr>
          <p:cNvPicPr>
            <a:picLocks noChangeAspect="1"/>
          </p:cNvPicPr>
          <p:nvPr/>
        </p:nvPicPr>
        <p:blipFill rotWithShape="1">
          <a:blip r:embed="rId4"/>
          <a:srcRect l="10417" t="48518" r="10834" b="23334"/>
          <a:stretch/>
        </p:blipFill>
        <p:spPr>
          <a:xfrm>
            <a:off x="762000" y="1859756"/>
            <a:ext cx="7200900" cy="1447800"/>
          </a:xfrm>
          <a:prstGeom prst="rect">
            <a:avLst/>
          </a:prstGeom>
        </p:spPr>
      </p:pic>
      <p:sp>
        <p:nvSpPr>
          <p:cNvPr id="5" name="TextBox 4">
            <a:extLst>
              <a:ext uri="{FF2B5EF4-FFF2-40B4-BE49-F238E27FC236}">
                <a16:creationId xmlns:a16="http://schemas.microsoft.com/office/drawing/2014/main" id="{E1F5CA4D-46CF-409A-BA44-CCE09323F4D0}"/>
              </a:ext>
            </a:extLst>
          </p:cNvPr>
          <p:cNvSpPr txBox="1"/>
          <p:nvPr/>
        </p:nvSpPr>
        <p:spPr>
          <a:xfrm>
            <a:off x="1676400" y="1981200"/>
            <a:ext cx="990600" cy="276999"/>
          </a:xfrm>
          <a:prstGeom prst="rect">
            <a:avLst/>
          </a:prstGeom>
          <a:noFill/>
        </p:spPr>
        <p:txBody>
          <a:bodyPr wrap="square" rtlCol="0">
            <a:spAutoFit/>
          </a:bodyPr>
          <a:lstStyle/>
          <a:p>
            <a:r>
              <a:rPr lang="en-US" sz="1200" dirty="0">
                <a:latin typeface="Cavolini" panose="03000502040302020204" pitchFamily="66" charset="0"/>
                <a:cs typeface="Cavolini" panose="03000502040302020204" pitchFamily="66" charset="0"/>
              </a:rPr>
              <a:t>Spanish</a:t>
            </a:r>
          </a:p>
        </p:txBody>
      </p:sp>
      <p:sp>
        <p:nvSpPr>
          <p:cNvPr id="8" name="TextBox 7">
            <a:extLst>
              <a:ext uri="{FF2B5EF4-FFF2-40B4-BE49-F238E27FC236}">
                <a16:creationId xmlns:a16="http://schemas.microsoft.com/office/drawing/2014/main" id="{DDA3082D-CB06-4FD2-9D57-6BADD2D52F1B}"/>
              </a:ext>
            </a:extLst>
          </p:cNvPr>
          <p:cNvSpPr txBox="1"/>
          <p:nvPr/>
        </p:nvSpPr>
        <p:spPr>
          <a:xfrm>
            <a:off x="3371850" y="2015829"/>
            <a:ext cx="990600" cy="276999"/>
          </a:xfrm>
          <a:prstGeom prst="rect">
            <a:avLst/>
          </a:prstGeom>
          <a:noFill/>
        </p:spPr>
        <p:txBody>
          <a:bodyPr wrap="square" rtlCol="0">
            <a:spAutoFit/>
          </a:bodyPr>
          <a:lstStyle/>
          <a:p>
            <a:r>
              <a:rPr lang="en-US" sz="1200" dirty="0" err="1">
                <a:latin typeface="Cavolini" panose="03000502040302020204" pitchFamily="66" charset="0"/>
                <a:cs typeface="Cavolini" panose="03000502040302020204" pitchFamily="66" charset="0"/>
              </a:rPr>
              <a:t>SpanishII</a:t>
            </a:r>
            <a:endParaRPr lang="en-US" sz="12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84429559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57E6-CE3D-462D-B6DE-EF1657619688}"/>
              </a:ext>
            </a:extLst>
          </p:cNvPr>
          <p:cNvSpPr>
            <a:spLocks noGrp="1"/>
          </p:cNvSpPr>
          <p:nvPr>
            <p:ph type="title"/>
          </p:nvPr>
        </p:nvSpPr>
        <p:spPr>
          <a:xfrm>
            <a:off x="2133600" y="304800"/>
            <a:ext cx="8381260" cy="1054394"/>
          </a:xfrm>
        </p:spPr>
        <p:txBody>
          <a:bodyPr anchor="ctr">
            <a:normAutofit/>
          </a:bodyPr>
          <a:lstStyle/>
          <a:p>
            <a:r>
              <a:rPr lang="en-US" dirty="0"/>
              <a:t>Dual Enrollment (DE)</a:t>
            </a:r>
          </a:p>
        </p:txBody>
      </p:sp>
      <p:graphicFrame>
        <p:nvGraphicFramePr>
          <p:cNvPr id="7" name="Content Placeholder 2">
            <a:extLst>
              <a:ext uri="{FF2B5EF4-FFF2-40B4-BE49-F238E27FC236}">
                <a16:creationId xmlns:a16="http://schemas.microsoft.com/office/drawing/2014/main" id="{3814BA52-08CB-405A-BE98-33DE0E552D5B}"/>
              </a:ext>
            </a:extLst>
          </p:cNvPr>
          <p:cNvGraphicFramePr>
            <a:graphicFrameLocks noGrp="1"/>
          </p:cNvGraphicFramePr>
          <p:nvPr>
            <p:ph idx="1"/>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729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C7DA-6C6D-46B0-B7DF-F7B4396A863D}"/>
              </a:ext>
            </a:extLst>
          </p:cNvPr>
          <p:cNvSpPr>
            <a:spLocks noGrp="1"/>
          </p:cNvSpPr>
          <p:nvPr>
            <p:ph type="title"/>
          </p:nvPr>
        </p:nvSpPr>
        <p:spPr/>
        <p:txBody>
          <a:bodyPr/>
          <a:lstStyle/>
          <a:p>
            <a:r>
              <a:rPr lang="en-US" dirty="0"/>
              <a:t>Tips for Success in High School</a:t>
            </a:r>
          </a:p>
        </p:txBody>
      </p:sp>
      <p:sp>
        <p:nvSpPr>
          <p:cNvPr id="3" name="Text Placeholder 2">
            <a:extLst>
              <a:ext uri="{FF2B5EF4-FFF2-40B4-BE49-F238E27FC236}">
                <a16:creationId xmlns:a16="http://schemas.microsoft.com/office/drawing/2014/main" id="{53C1DC75-4E98-4CA0-BF8D-A20F4A924D5F}"/>
              </a:ext>
            </a:extLst>
          </p:cNvPr>
          <p:cNvSpPr>
            <a:spLocks noGrp="1"/>
          </p:cNvSpPr>
          <p:nvPr>
            <p:ph type="body" idx="1"/>
          </p:nvPr>
        </p:nvSpPr>
        <p:spPr/>
        <p:txBody>
          <a:bodyPr/>
          <a:lstStyle/>
          <a:p>
            <a:r>
              <a:rPr lang="en-US" dirty="0"/>
              <a:t>Basic Requirements	</a:t>
            </a:r>
          </a:p>
        </p:txBody>
      </p:sp>
      <p:sp>
        <p:nvSpPr>
          <p:cNvPr id="4" name="Content Placeholder 3">
            <a:extLst>
              <a:ext uri="{FF2B5EF4-FFF2-40B4-BE49-F238E27FC236}">
                <a16:creationId xmlns:a16="http://schemas.microsoft.com/office/drawing/2014/main" id="{F77870F9-61AA-4AE0-8CBD-482E5CC1EFF4}"/>
              </a:ext>
            </a:extLst>
          </p:cNvPr>
          <p:cNvSpPr>
            <a:spLocks noGrp="1"/>
          </p:cNvSpPr>
          <p:nvPr>
            <p:ph sz="half" idx="2"/>
          </p:nvPr>
        </p:nvSpPr>
        <p:spPr/>
        <p:txBody>
          <a:bodyPr>
            <a:normAutofit fontScale="92500" lnSpcReduction="20000"/>
          </a:bodyPr>
          <a:lstStyle/>
          <a:p>
            <a:pPr>
              <a:buFont typeface="Wingdings" panose="05000000000000000000" pitchFamily="2" charset="2"/>
              <a:buChar char="v"/>
            </a:pPr>
            <a:r>
              <a:rPr lang="en-US" dirty="0"/>
              <a:t> Come to school</a:t>
            </a:r>
          </a:p>
          <a:p>
            <a:pPr>
              <a:buFont typeface="Wingdings" panose="05000000000000000000" pitchFamily="2" charset="2"/>
              <a:buChar char="v"/>
            </a:pPr>
            <a:r>
              <a:rPr lang="en-US" dirty="0"/>
              <a:t> Be on time</a:t>
            </a:r>
          </a:p>
          <a:p>
            <a:pPr>
              <a:buFont typeface="Wingdings" panose="05000000000000000000" pitchFamily="2" charset="2"/>
              <a:buChar char="v"/>
            </a:pPr>
            <a:r>
              <a:rPr lang="en-US" dirty="0"/>
              <a:t> Have your materials</a:t>
            </a:r>
          </a:p>
          <a:p>
            <a:pPr>
              <a:buFont typeface="Wingdings" panose="05000000000000000000" pitchFamily="2" charset="2"/>
              <a:buChar char="v"/>
            </a:pPr>
            <a:r>
              <a:rPr lang="en-US" dirty="0"/>
              <a:t> Pay attention </a:t>
            </a:r>
          </a:p>
          <a:p>
            <a:pPr>
              <a:buFont typeface="Wingdings" panose="05000000000000000000" pitchFamily="2" charset="2"/>
              <a:buChar char="v"/>
            </a:pPr>
            <a:r>
              <a:rPr lang="en-US" dirty="0"/>
              <a:t> Complete and submit your assignments</a:t>
            </a:r>
          </a:p>
          <a:p>
            <a:pPr>
              <a:buFont typeface="Wingdings" panose="05000000000000000000" pitchFamily="2" charset="2"/>
              <a:buChar char="v"/>
            </a:pPr>
            <a:r>
              <a:rPr lang="en-US" dirty="0"/>
              <a:t> Find out what you missed when absent and make up work in a timely manner</a:t>
            </a:r>
          </a:p>
          <a:p>
            <a:pPr>
              <a:buFont typeface="Wingdings" panose="05000000000000000000" pitchFamily="2" charset="2"/>
              <a:buChar char="v"/>
            </a:pPr>
            <a:r>
              <a:rPr lang="en-US" dirty="0"/>
              <a:t> Check your grades</a:t>
            </a:r>
          </a:p>
        </p:txBody>
      </p:sp>
      <p:sp>
        <p:nvSpPr>
          <p:cNvPr id="5" name="Text Placeholder 4">
            <a:extLst>
              <a:ext uri="{FF2B5EF4-FFF2-40B4-BE49-F238E27FC236}">
                <a16:creationId xmlns:a16="http://schemas.microsoft.com/office/drawing/2014/main" id="{ACABA539-57F3-4003-8588-38F3D0BBE3A7}"/>
              </a:ext>
            </a:extLst>
          </p:cNvPr>
          <p:cNvSpPr>
            <a:spLocks noGrp="1"/>
          </p:cNvSpPr>
          <p:nvPr>
            <p:ph type="body" sz="quarter" idx="3"/>
          </p:nvPr>
        </p:nvSpPr>
        <p:spPr>
          <a:xfrm>
            <a:off x="4526280" y="1868065"/>
            <a:ext cx="3566160" cy="822960"/>
          </a:xfrm>
        </p:spPr>
        <p:txBody>
          <a:bodyPr/>
          <a:lstStyle/>
          <a:p>
            <a:r>
              <a:rPr lang="en-US" dirty="0"/>
              <a:t>Going Above and Beyond</a:t>
            </a:r>
          </a:p>
        </p:txBody>
      </p:sp>
      <p:sp>
        <p:nvSpPr>
          <p:cNvPr id="6" name="Content Placeholder 5">
            <a:extLst>
              <a:ext uri="{FF2B5EF4-FFF2-40B4-BE49-F238E27FC236}">
                <a16:creationId xmlns:a16="http://schemas.microsoft.com/office/drawing/2014/main" id="{61915060-164D-436C-855E-F538ED01F183}"/>
              </a:ext>
            </a:extLst>
          </p:cNvPr>
          <p:cNvSpPr>
            <a:spLocks noGrp="1"/>
          </p:cNvSpPr>
          <p:nvPr>
            <p:ph sz="quarter" idx="4"/>
          </p:nvPr>
        </p:nvSpPr>
        <p:spPr/>
        <p:txBody>
          <a:bodyPr>
            <a:normAutofit fontScale="92500" lnSpcReduction="20000"/>
          </a:bodyPr>
          <a:lstStyle/>
          <a:p>
            <a:pPr>
              <a:buFont typeface="Wingdings" panose="05000000000000000000" pitchFamily="2" charset="2"/>
              <a:buChar char="v"/>
            </a:pPr>
            <a:r>
              <a:rPr lang="en-US" dirty="0"/>
              <a:t> Review &amp; preview notes</a:t>
            </a:r>
          </a:p>
          <a:p>
            <a:pPr>
              <a:buFont typeface="Wingdings" panose="05000000000000000000" pitchFamily="2" charset="2"/>
              <a:buChar char="v"/>
            </a:pPr>
            <a:r>
              <a:rPr lang="en-US" dirty="0"/>
              <a:t> Attend tutoring</a:t>
            </a:r>
          </a:p>
          <a:p>
            <a:pPr>
              <a:buFont typeface="Wingdings" panose="05000000000000000000" pitchFamily="2" charset="2"/>
              <a:buChar char="v"/>
            </a:pPr>
            <a:r>
              <a:rPr lang="en-US" dirty="0"/>
              <a:t> Communicate with your teachers</a:t>
            </a:r>
          </a:p>
          <a:p>
            <a:pPr>
              <a:buFont typeface="Wingdings" panose="05000000000000000000" pitchFamily="2" charset="2"/>
              <a:buChar char="v"/>
            </a:pPr>
            <a:r>
              <a:rPr lang="en-US" dirty="0"/>
              <a:t> Take detailed notes</a:t>
            </a:r>
          </a:p>
          <a:p>
            <a:pPr>
              <a:buFont typeface="Wingdings" panose="05000000000000000000" pitchFamily="2" charset="2"/>
              <a:buChar char="v"/>
            </a:pPr>
            <a:r>
              <a:rPr lang="en-US" dirty="0"/>
              <a:t> Study nightly</a:t>
            </a:r>
          </a:p>
          <a:p>
            <a:pPr>
              <a:buFont typeface="Wingdings" panose="05000000000000000000" pitchFamily="2" charset="2"/>
              <a:buChar char="v"/>
            </a:pPr>
            <a:r>
              <a:rPr lang="en-US" dirty="0"/>
              <a:t> Keep a calendar</a:t>
            </a:r>
          </a:p>
          <a:p>
            <a:pPr>
              <a:buFont typeface="Wingdings" panose="05000000000000000000" pitchFamily="2" charset="2"/>
              <a:buChar char="v"/>
            </a:pPr>
            <a:r>
              <a:rPr lang="en-US" dirty="0"/>
              <a:t> Stay organized</a:t>
            </a:r>
          </a:p>
          <a:p>
            <a:endParaRPr lang="en-US" dirty="0"/>
          </a:p>
        </p:txBody>
      </p:sp>
    </p:spTree>
    <p:extLst>
      <p:ext uri="{BB962C8B-B14F-4D97-AF65-F5344CB8AC3E}">
        <p14:creationId xmlns:p14="http://schemas.microsoft.com/office/powerpoint/2010/main" val="351779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FAB97BA4-01AC-44DE-B8B8-0727D66FA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p:cNvSpPr>
            <a:spLocks noGrp="1"/>
          </p:cNvSpPr>
          <p:nvPr>
            <p:ph type="title"/>
          </p:nvPr>
        </p:nvSpPr>
        <p:spPr>
          <a:xfrm>
            <a:off x="533400" y="1729137"/>
            <a:ext cx="8310256" cy="714102"/>
          </a:xfrm>
        </p:spPr>
        <p:txBody>
          <a:bodyPr>
            <a:normAutofit fontScale="90000"/>
          </a:bodyPr>
          <a:lstStyle/>
          <a:p>
            <a:r>
              <a:rPr lang="en-US" altLang="en-US" sz="6700" dirty="0"/>
              <a:t>Naviance</a:t>
            </a:r>
            <a:br>
              <a:rPr lang="en-US" altLang="en-US" sz="6700" dirty="0"/>
            </a:br>
            <a:r>
              <a:rPr lang="en-US" sz="4800" dirty="0"/>
              <a:t>Tasks to complete in Naviance</a:t>
            </a:r>
            <a:br>
              <a:rPr lang="en-US" sz="4800" dirty="0"/>
            </a:br>
            <a:endParaRPr lang="en-US" altLang="en-US" dirty="0"/>
          </a:p>
        </p:txBody>
      </p:sp>
      <p:cxnSp>
        <p:nvCxnSpPr>
          <p:cNvPr id="10249" name="Straight Connector 10248">
            <a:extLst>
              <a:ext uri="{FF2B5EF4-FFF2-40B4-BE49-F238E27FC236}">
                <a16:creationId xmlns:a16="http://schemas.microsoft.com/office/drawing/2014/main" id="{9ACA173B-611C-49B6-8604-5AD22FE3D8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78969" y="2660143"/>
            <a:ext cx="4093031" cy="2525486"/>
          </a:xfrm>
        </p:spPr>
        <p:txBody>
          <a:bodyPr>
            <a:normAutofit lnSpcReduction="10000"/>
          </a:bodyPr>
          <a:lstStyle/>
          <a:p>
            <a:pPr>
              <a:buClr>
                <a:schemeClr val="bg1"/>
              </a:buClr>
              <a:buFont typeface="Courier New" panose="02070309020205020404" pitchFamily="49" charset="0"/>
              <a:buChar char="o"/>
              <a:defRPr/>
            </a:pPr>
            <a:r>
              <a:rPr lang="en-US" dirty="0">
                <a:latin typeface="Calibri" panose="020F0502020204030204" pitchFamily="34" charset="0"/>
                <a:cs typeface="Calibri" panose="020F0502020204030204" pitchFamily="34" charset="0"/>
              </a:rPr>
              <a:t> </a:t>
            </a:r>
            <a:r>
              <a:rPr lang="en-US" dirty="0"/>
              <a:t>Naviance is a delivery system and college/career search engine. We use it to communicate with you and we will use it throughout the year for various activities. </a:t>
            </a:r>
          </a:p>
          <a:p>
            <a:pPr>
              <a:buClr>
                <a:schemeClr val="bg1"/>
              </a:buClr>
              <a:buFont typeface="Courier New" panose="02070309020205020404" pitchFamily="49" charset="0"/>
              <a:buChar char="o"/>
              <a:defRPr/>
            </a:pPr>
            <a:r>
              <a:rPr lang="en-US" dirty="0"/>
              <a:t> You can access Naviance from the CCSD homepage, your school’s website, as well as your school counseling department’s website.</a:t>
            </a:r>
          </a:p>
        </p:txBody>
      </p:sp>
      <p:sp>
        <p:nvSpPr>
          <p:cNvPr id="10251" name="Rectangle 10250">
            <a:extLst>
              <a:ext uri="{FF2B5EF4-FFF2-40B4-BE49-F238E27FC236}">
                <a16:creationId xmlns:a16="http://schemas.microsoft.com/office/drawing/2014/main" id="{DAD47831-85D2-4275-A596-395F99B3E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53" name="Rectangle 10252">
            <a:extLst>
              <a:ext uri="{FF2B5EF4-FFF2-40B4-BE49-F238E27FC236}">
                <a16:creationId xmlns:a16="http://schemas.microsoft.com/office/drawing/2014/main" id="{563319A9-336E-4407-B4BE-FD32FF725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A951C60C-30AD-4A1C-BD4C-5F11C45B1814}"/>
              </a:ext>
            </a:extLst>
          </p:cNvPr>
          <p:cNvSpPr txBox="1"/>
          <p:nvPr/>
        </p:nvSpPr>
        <p:spPr>
          <a:xfrm>
            <a:off x="4343401" y="2703255"/>
            <a:ext cx="480060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Update email address</a:t>
            </a:r>
          </a:p>
          <a:p>
            <a:pPr marL="457200" indent="-457200">
              <a:buFont typeface="Arial" panose="020B0604020202020204" pitchFamily="34" charset="0"/>
              <a:buChar char="•"/>
            </a:pPr>
            <a:r>
              <a:rPr lang="en-US" sz="3200" dirty="0"/>
              <a:t>Complete </a:t>
            </a:r>
            <a:r>
              <a:rPr lang="en-US" sz="3200" dirty="0" err="1"/>
              <a:t>AchieveWorks</a:t>
            </a:r>
            <a:r>
              <a:rPr lang="en-US" sz="3200" dirty="0"/>
              <a:t> Personality Assessment</a:t>
            </a:r>
          </a:p>
          <a:p>
            <a:pPr marL="457200" indent="-457200">
              <a:buFont typeface="Arial" panose="020B0604020202020204" pitchFamily="34" charset="0"/>
              <a:buChar char="•"/>
            </a:pPr>
            <a:r>
              <a:rPr lang="en-US" sz="3200" dirty="0"/>
              <a:t>Complete 9</a:t>
            </a:r>
            <a:r>
              <a:rPr lang="en-US" sz="3200" baseline="30000" dirty="0"/>
              <a:t>th</a:t>
            </a:r>
            <a:r>
              <a:rPr lang="en-US" sz="3200" dirty="0"/>
              <a:t> Bridge Survey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6222F8-E109-45EB-A38A-AE5D0BC19D54}"/>
              </a:ext>
            </a:extLst>
          </p:cNvPr>
          <p:cNvSpPr txBox="1"/>
          <p:nvPr/>
        </p:nvSpPr>
        <p:spPr>
          <a:xfrm>
            <a:off x="1676400" y="541475"/>
            <a:ext cx="5943600" cy="523220"/>
          </a:xfrm>
          <a:prstGeom prst="rect">
            <a:avLst/>
          </a:prstGeom>
          <a:noFill/>
        </p:spPr>
        <p:txBody>
          <a:bodyPr wrap="square" rtlCol="0">
            <a:spAutoFit/>
          </a:bodyPr>
          <a:lstStyle/>
          <a:p>
            <a:r>
              <a:rPr lang="en-US" sz="2800" dirty="0"/>
              <a:t>Career Interest Profiler Assessment</a:t>
            </a:r>
          </a:p>
        </p:txBody>
      </p:sp>
      <p:pic>
        <p:nvPicPr>
          <p:cNvPr id="6" name="Picture 5">
            <a:extLst>
              <a:ext uri="{FF2B5EF4-FFF2-40B4-BE49-F238E27FC236}">
                <a16:creationId xmlns:a16="http://schemas.microsoft.com/office/drawing/2014/main" id="{9DD13BEF-4625-48E2-A662-D2C7ABA24EA6}"/>
              </a:ext>
            </a:extLst>
          </p:cNvPr>
          <p:cNvPicPr>
            <a:picLocks noChangeAspect="1"/>
          </p:cNvPicPr>
          <p:nvPr/>
        </p:nvPicPr>
        <p:blipFill>
          <a:blip r:embed="rId2"/>
          <a:stretch>
            <a:fillRect/>
          </a:stretch>
        </p:blipFill>
        <p:spPr>
          <a:xfrm>
            <a:off x="1122446" y="530965"/>
            <a:ext cx="6607140" cy="6104174"/>
          </a:xfrm>
          <a:prstGeom prst="rect">
            <a:avLst/>
          </a:prstGeom>
        </p:spPr>
      </p:pic>
      <p:sp>
        <p:nvSpPr>
          <p:cNvPr id="4" name="Arrow: Left 3">
            <a:extLst>
              <a:ext uri="{FF2B5EF4-FFF2-40B4-BE49-F238E27FC236}">
                <a16:creationId xmlns:a16="http://schemas.microsoft.com/office/drawing/2014/main" id="{D97DA9E9-6ECC-4A69-AD66-37DB2BF5D872}"/>
              </a:ext>
            </a:extLst>
          </p:cNvPr>
          <p:cNvSpPr/>
          <p:nvPr/>
        </p:nvSpPr>
        <p:spPr>
          <a:xfrm>
            <a:off x="7429883" y="2209800"/>
            <a:ext cx="1183342" cy="6813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075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6552"/>
            <a:ext cx="8202090" cy="1400530"/>
          </a:xfrm>
        </p:spPr>
        <p:txBody>
          <a:bodyPr>
            <a:normAutofit/>
          </a:bodyPr>
          <a:lstStyle/>
          <a:p>
            <a:r>
              <a:rPr lang="en-US" dirty="0"/>
              <a:t>Review results related to your personality</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AA2529A-2E91-4081-BD70-B9BB1F8BBA6C}"/>
                  </a:ext>
                </a:extLst>
              </p14:cNvPr>
              <p14:cNvContentPartPr/>
              <p14:nvPr/>
            </p14:nvContentPartPr>
            <p14:xfrm>
              <a:off x="4288608" y="1490472"/>
              <a:ext cx="360" cy="360"/>
            </p14:xfrm>
          </p:contentPart>
        </mc:Choice>
        <mc:Fallback xmlns="">
          <p:pic>
            <p:nvPicPr>
              <p:cNvPr id="4" name="Ink 3">
                <a:extLst>
                  <a:ext uri="{FF2B5EF4-FFF2-40B4-BE49-F238E27FC236}">
                    <a16:creationId xmlns:a16="http://schemas.microsoft.com/office/drawing/2014/main" id="{8AA2529A-2E91-4081-BD70-B9BB1F8BBA6C}"/>
                  </a:ext>
                </a:extLst>
              </p:cNvPr>
              <p:cNvPicPr/>
              <p:nvPr/>
            </p:nvPicPr>
            <p:blipFill>
              <a:blip r:embed="rId4"/>
              <a:stretch>
                <a:fillRect/>
              </a:stretch>
            </p:blipFill>
            <p:spPr>
              <a:xfrm>
                <a:off x="4279608" y="14814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408B32F-D39A-44DA-BF05-C750863C6933}"/>
                  </a:ext>
                </a:extLst>
              </p14:cNvPr>
              <p14:cNvContentPartPr/>
              <p14:nvPr/>
            </p14:nvContentPartPr>
            <p14:xfrm>
              <a:off x="4087008" y="1572552"/>
              <a:ext cx="360" cy="360"/>
            </p14:xfrm>
          </p:contentPart>
        </mc:Choice>
        <mc:Fallback xmlns="">
          <p:pic>
            <p:nvPicPr>
              <p:cNvPr id="6" name="Ink 5">
                <a:extLst>
                  <a:ext uri="{FF2B5EF4-FFF2-40B4-BE49-F238E27FC236}">
                    <a16:creationId xmlns:a16="http://schemas.microsoft.com/office/drawing/2014/main" id="{6408B32F-D39A-44DA-BF05-C750863C6933}"/>
                  </a:ext>
                </a:extLst>
              </p:cNvPr>
              <p:cNvPicPr/>
              <p:nvPr/>
            </p:nvPicPr>
            <p:blipFill>
              <a:blip r:embed="rId4"/>
              <a:stretch>
                <a:fillRect/>
              </a:stretch>
            </p:blipFill>
            <p:spPr>
              <a:xfrm>
                <a:off x="4078008" y="15635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AE9DCF8-F35F-48FB-ACAB-43B89645857F}"/>
                  </a:ext>
                </a:extLst>
              </p14:cNvPr>
              <p14:cNvContentPartPr/>
              <p14:nvPr/>
            </p14:nvContentPartPr>
            <p14:xfrm>
              <a:off x="6702408" y="2075112"/>
              <a:ext cx="360" cy="360"/>
            </p14:xfrm>
          </p:contentPart>
        </mc:Choice>
        <mc:Fallback xmlns="">
          <p:pic>
            <p:nvPicPr>
              <p:cNvPr id="7" name="Ink 6">
                <a:extLst>
                  <a:ext uri="{FF2B5EF4-FFF2-40B4-BE49-F238E27FC236}">
                    <a16:creationId xmlns:a16="http://schemas.microsoft.com/office/drawing/2014/main" id="{CAE9DCF8-F35F-48FB-ACAB-43B89645857F}"/>
                  </a:ext>
                </a:extLst>
              </p:cNvPr>
              <p:cNvPicPr/>
              <p:nvPr/>
            </p:nvPicPr>
            <p:blipFill>
              <a:blip r:embed="rId4"/>
              <a:stretch>
                <a:fillRect/>
              </a:stretch>
            </p:blipFill>
            <p:spPr>
              <a:xfrm>
                <a:off x="6693408" y="2066112"/>
                <a:ext cx="18000" cy="18000"/>
              </a:xfrm>
              <a:prstGeom prst="rect">
                <a:avLst/>
              </a:prstGeom>
            </p:spPr>
          </p:pic>
        </mc:Fallback>
      </mc:AlternateContent>
      <p:pic>
        <p:nvPicPr>
          <p:cNvPr id="5" name="Picture 4">
            <a:extLst>
              <a:ext uri="{FF2B5EF4-FFF2-40B4-BE49-F238E27FC236}">
                <a16:creationId xmlns:a16="http://schemas.microsoft.com/office/drawing/2014/main" id="{190C33E7-67A3-47B0-B630-2827CBC4EE6D}"/>
              </a:ext>
            </a:extLst>
          </p:cNvPr>
          <p:cNvPicPr>
            <a:picLocks noChangeAspect="1"/>
          </p:cNvPicPr>
          <p:nvPr/>
        </p:nvPicPr>
        <p:blipFill>
          <a:blip r:embed="rId7"/>
          <a:stretch>
            <a:fillRect/>
          </a:stretch>
        </p:blipFill>
        <p:spPr>
          <a:xfrm>
            <a:off x="4087008" y="1495062"/>
            <a:ext cx="3438045" cy="3108091"/>
          </a:xfrm>
          <a:prstGeom prst="rect">
            <a:avLst/>
          </a:prstGeom>
        </p:spPr>
      </p:pic>
      <p:pic>
        <p:nvPicPr>
          <p:cNvPr id="9" name="Picture 8">
            <a:extLst>
              <a:ext uri="{FF2B5EF4-FFF2-40B4-BE49-F238E27FC236}">
                <a16:creationId xmlns:a16="http://schemas.microsoft.com/office/drawing/2014/main" id="{4543989F-4988-47EF-8598-856E04888402}"/>
              </a:ext>
            </a:extLst>
          </p:cNvPr>
          <p:cNvPicPr>
            <a:picLocks noChangeAspect="1"/>
          </p:cNvPicPr>
          <p:nvPr/>
        </p:nvPicPr>
        <p:blipFill>
          <a:blip r:embed="rId8"/>
          <a:stretch>
            <a:fillRect/>
          </a:stretch>
        </p:blipFill>
        <p:spPr>
          <a:xfrm>
            <a:off x="172913" y="2400247"/>
            <a:ext cx="5200917" cy="2057506"/>
          </a:xfrm>
          <a:prstGeom prst="rect">
            <a:avLst/>
          </a:prstGeom>
        </p:spPr>
      </p:pic>
      <p:pic>
        <p:nvPicPr>
          <p:cNvPr id="11" name="Picture 10">
            <a:extLst>
              <a:ext uri="{FF2B5EF4-FFF2-40B4-BE49-F238E27FC236}">
                <a16:creationId xmlns:a16="http://schemas.microsoft.com/office/drawing/2014/main" id="{3C090E43-A438-46AB-860A-6A8949B53DE6}"/>
              </a:ext>
            </a:extLst>
          </p:cNvPr>
          <p:cNvPicPr>
            <a:picLocks noChangeAspect="1"/>
          </p:cNvPicPr>
          <p:nvPr/>
        </p:nvPicPr>
        <p:blipFill>
          <a:blip r:embed="rId9"/>
          <a:stretch>
            <a:fillRect/>
          </a:stretch>
        </p:blipFill>
        <p:spPr>
          <a:xfrm>
            <a:off x="1524000" y="4419600"/>
            <a:ext cx="3245017" cy="2121009"/>
          </a:xfrm>
          <a:prstGeom prst="rect">
            <a:avLst/>
          </a:prstGeom>
        </p:spPr>
      </p:pic>
      <p:pic>
        <p:nvPicPr>
          <p:cNvPr id="13" name="Picture 12">
            <a:extLst>
              <a:ext uri="{FF2B5EF4-FFF2-40B4-BE49-F238E27FC236}">
                <a16:creationId xmlns:a16="http://schemas.microsoft.com/office/drawing/2014/main" id="{CD6C8411-C585-4FF9-AD8E-28AE5013D094}"/>
              </a:ext>
            </a:extLst>
          </p:cNvPr>
          <p:cNvPicPr>
            <a:picLocks noChangeAspect="1"/>
          </p:cNvPicPr>
          <p:nvPr/>
        </p:nvPicPr>
        <p:blipFill>
          <a:blip r:embed="rId10"/>
          <a:stretch>
            <a:fillRect/>
          </a:stretch>
        </p:blipFill>
        <p:spPr>
          <a:xfrm>
            <a:off x="6978964" y="2151958"/>
            <a:ext cx="1968601" cy="4235668"/>
          </a:xfrm>
          <a:prstGeom prst="rect">
            <a:avLst/>
          </a:prstGeom>
        </p:spPr>
      </p:pic>
    </p:spTree>
    <p:extLst>
      <p:ext uri="{BB962C8B-B14F-4D97-AF65-F5344CB8AC3E}">
        <p14:creationId xmlns:p14="http://schemas.microsoft.com/office/powerpoint/2010/main" val="2266567069"/>
      </p:ext>
    </p:extLst>
  </p:cSld>
  <p:clrMapOvr>
    <a:masterClrMapping/>
  </p:clrMapOvr>
  <mc:AlternateContent xmlns:mc="http://schemas.openxmlformats.org/markup-compatibility/2006" xmlns:p14="http://schemas.microsoft.com/office/powerpoint/2010/main">
    <mc:Choice Requires="p14">
      <p:transition spd="slow" p14:dur="2000" advTm="14854"/>
    </mc:Choice>
    <mc:Fallback xmlns="">
      <p:transition spd="slow" advTm="1485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6552"/>
            <a:ext cx="8202090" cy="1400530"/>
          </a:xfrm>
        </p:spPr>
        <p:txBody>
          <a:bodyPr>
            <a:normAutofit/>
          </a:bodyPr>
          <a:lstStyle/>
          <a:p>
            <a:r>
              <a:rPr lang="en-US" dirty="0"/>
              <a:t>Explore Careers </a:t>
            </a:r>
          </a:p>
        </p:txBody>
      </p:sp>
      <p:pic>
        <p:nvPicPr>
          <p:cNvPr id="9" name="Picture 8">
            <a:extLst>
              <a:ext uri="{FF2B5EF4-FFF2-40B4-BE49-F238E27FC236}">
                <a16:creationId xmlns:a16="http://schemas.microsoft.com/office/drawing/2014/main" id="{8B0EA0F8-EE46-4AED-A828-B954DF2CB818}"/>
              </a:ext>
            </a:extLst>
          </p:cNvPr>
          <p:cNvPicPr>
            <a:picLocks noChangeAspect="1"/>
          </p:cNvPicPr>
          <p:nvPr/>
        </p:nvPicPr>
        <p:blipFill>
          <a:blip r:embed="rId2"/>
          <a:stretch>
            <a:fillRect/>
          </a:stretch>
        </p:blipFill>
        <p:spPr>
          <a:xfrm>
            <a:off x="3276600" y="1839547"/>
            <a:ext cx="5247248" cy="418016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AA2529A-2E91-4081-BD70-B9BB1F8BBA6C}"/>
                  </a:ext>
                </a:extLst>
              </p14:cNvPr>
              <p14:cNvContentPartPr/>
              <p14:nvPr/>
            </p14:nvContentPartPr>
            <p14:xfrm>
              <a:off x="4288608" y="1490472"/>
              <a:ext cx="360" cy="360"/>
            </p14:xfrm>
          </p:contentPart>
        </mc:Choice>
        <mc:Fallback xmlns="">
          <p:pic>
            <p:nvPicPr>
              <p:cNvPr id="4" name="Ink 3">
                <a:extLst>
                  <a:ext uri="{FF2B5EF4-FFF2-40B4-BE49-F238E27FC236}">
                    <a16:creationId xmlns:a16="http://schemas.microsoft.com/office/drawing/2014/main" id="{8AA2529A-2E91-4081-BD70-B9BB1F8BBA6C}"/>
                  </a:ext>
                </a:extLst>
              </p:cNvPr>
              <p:cNvPicPr/>
              <p:nvPr/>
            </p:nvPicPr>
            <p:blipFill>
              <a:blip r:embed="rId4"/>
              <a:stretch>
                <a:fillRect/>
              </a:stretch>
            </p:blipFill>
            <p:spPr>
              <a:xfrm>
                <a:off x="4279608" y="14814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408B32F-D39A-44DA-BF05-C750863C6933}"/>
                  </a:ext>
                </a:extLst>
              </p14:cNvPr>
              <p14:cNvContentPartPr/>
              <p14:nvPr/>
            </p14:nvContentPartPr>
            <p14:xfrm>
              <a:off x="4087008" y="1572552"/>
              <a:ext cx="360" cy="360"/>
            </p14:xfrm>
          </p:contentPart>
        </mc:Choice>
        <mc:Fallback xmlns="">
          <p:pic>
            <p:nvPicPr>
              <p:cNvPr id="6" name="Ink 5">
                <a:extLst>
                  <a:ext uri="{FF2B5EF4-FFF2-40B4-BE49-F238E27FC236}">
                    <a16:creationId xmlns:a16="http://schemas.microsoft.com/office/drawing/2014/main" id="{6408B32F-D39A-44DA-BF05-C750863C6933}"/>
                  </a:ext>
                </a:extLst>
              </p:cNvPr>
              <p:cNvPicPr/>
              <p:nvPr/>
            </p:nvPicPr>
            <p:blipFill>
              <a:blip r:embed="rId4"/>
              <a:stretch>
                <a:fillRect/>
              </a:stretch>
            </p:blipFill>
            <p:spPr>
              <a:xfrm>
                <a:off x="4078008" y="15635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AE9DCF8-F35F-48FB-ACAB-43B89645857F}"/>
                  </a:ext>
                </a:extLst>
              </p14:cNvPr>
              <p14:cNvContentPartPr/>
              <p14:nvPr/>
            </p14:nvContentPartPr>
            <p14:xfrm>
              <a:off x="6702408" y="2075112"/>
              <a:ext cx="360" cy="360"/>
            </p14:xfrm>
          </p:contentPart>
        </mc:Choice>
        <mc:Fallback xmlns="">
          <p:pic>
            <p:nvPicPr>
              <p:cNvPr id="7" name="Ink 6">
                <a:extLst>
                  <a:ext uri="{FF2B5EF4-FFF2-40B4-BE49-F238E27FC236}">
                    <a16:creationId xmlns:a16="http://schemas.microsoft.com/office/drawing/2014/main" id="{CAE9DCF8-F35F-48FB-ACAB-43B89645857F}"/>
                  </a:ext>
                </a:extLst>
              </p:cNvPr>
              <p:cNvPicPr/>
              <p:nvPr/>
            </p:nvPicPr>
            <p:blipFill>
              <a:blip r:embed="rId4"/>
              <a:stretch>
                <a:fillRect/>
              </a:stretch>
            </p:blipFill>
            <p:spPr>
              <a:xfrm>
                <a:off x="6693408" y="2066112"/>
                <a:ext cx="18000" cy="18000"/>
              </a:xfrm>
              <a:prstGeom prst="rect">
                <a:avLst/>
              </a:prstGeom>
            </p:spPr>
          </p:pic>
        </mc:Fallback>
      </mc:AlternateContent>
      <p:sp>
        <p:nvSpPr>
          <p:cNvPr id="11" name="TextBox 10">
            <a:extLst>
              <a:ext uri="{FF2B5EF4-FFF2-40B4-BE49-F238E27FC236}">
                <a16:creationId xmlns:a16="http://schemas.microsoft.com/office/drawing/2014/main" id="{36197210-7D2B-43A8-BA4F-1744CD469E43}"/>
              </a:ext>
            </a:extLst>
          </p:cNvPr>
          <p:cNvSpPr txBox="1"/>
          <p:nvPr/>
        </p:nvSpPr>
        <p:spPr>
          <a:xfrm>
            <a:off x="630251" y="2590800"/>
            <a:ext cx="2133600" cy="2062103"/>
          </a:xfrm>
          <a:prstGeom prst="rect">
            <a:avLst/>
          </a:prstGeom>
          <a:noFill/>
        </p:spPr>
        <p:txBody>
          <a:bodyPr wrap="square" rtlCol="0">
            <a:spAutoFit/>
          </a:bodyPr>
          <a:lstStyle/>
          <a:p>
            <a:r>
              <a:rPr lang="en-US" sz="2400" dirty="0">
                <a:latin typeface="Aharoni" panose="02010803020104030203" pitchFamily="2" charset="-79"/>
                <a:cs typeface="Aharoni" panose="02010803020104030203" pitchFamily="2" charset="-79"/>
              </a:rPr>
              <a:t>You will add top </a:t>
            </a:r>
            <a:r>
              <a:rPr lang="en-US" sz="3200" dirty="0">
                <a:latin typeface="Aharoni" panose="02010803020104030203" pitchFamily="2" charset="-79"/>
                <a:cs typeface="Aharoni" panose="02010803020104030203" pitchFamily="2" charset="-79"/>
              </a:rPr>
              <a:t>3 </a:t>
            </a:r>
            <a:r>
              <a:rPr lang="en-US" sz="2400" dirty="0">
                <a:latin typeface="Aharoni" panose="02010803020104030203" pitchFamily="2" charset="-79"/>
                <a:cs typeface="Aharoni" panose="02010803020104030203" pitchFamily="2" charset="-79"/>
              </a:rPr>
              <a:t>career interests in the BRIDGE survey</a:t>
            </a:r>
          </a:p>
        </p:txBody>
      </p:sp>
    </p:spTree>
    <p:extLst>
      <p:ext uri="{BB962C8B-B14F-4D97-AF65-F5344CB8AC3E}">
        <p14:creationId xmlns:p14="http://schemas.microsoft.com/office/powerpoint/2010/main" val="3553487882"/>
      </p:ext>
    </p:extLst>
  </p:cSld>
  <p:clrMapOvr>
    <a:masterClrMapping/>
  </p:clrMapOvr>
  <mc:AlternateContent xmlns:mc="http://schemas.openxmlformats.org/markup-compatibility/2006" xmlns:p14="http://schemas.microsoft.com/office/powerpoint/2010/main">
    <mc:Choice Requires="p14">
      <p:transition spd="slow" p14:dur="2000" advTm="14854"/>
    </mc:Choice>
    <mc:Fallback xmlns="">
      <p:transition spd="slow" advTm="1485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681096-6412-4BAD-B90D-EC899BEEB8D0}"/>
              </a:ext>
            </a:extLst>
          </p:cNvPr>
          <p:cNvSpPr>
            <a:spLocks noGrp="1"/>
          </p:cNvSpPr>
          <p:nvPr>
            <p:ph type="title"/>
          </p:nvPr>
        </p:nvSpPr>
        <p:spPr>
          <a:xfrm>
            <a:off x="768096" y="585216"/>
            <a:ext cx="7290054" cy="844156"/>
          </a:xfrm>
        </p:spPr>
        <p:txBody>
          <a:bodyPr>
            <a:normAutofit/>
          </a:bodyPr>
          <a:lstStyle/>
          <a:p>
            <a:pPr algn="ctr"/>
            <a:r>
              <a:rPr lang="en-US" b="1" dirty="0"/>
              <a:t>Reasons to see your counselor</a:t>
            </a:r>
          </a:p>
        </p:txBody>
      </p:sp>
      <p:pic>
        <p:nvPicPr>
          <p:cNvPr id="1026" name="Picture 2">
            <a:extLst>
              <a:ext uri="{FF2B5EF4-FFF2-40B4-BE49-F238E27FC236}">
                <a16:creationId xmlns:a16="http://schemas.microsoft.com/office/drawing/2014/main" id="{F9CEE0A8-2C6B-4EDF-9735-E521186433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5378" y="2472050"/>
            <a:ext cx="1777243" cy="14749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80FD912-8205-437A-B2CD-290C67C852B1}"/>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A48F7FB9-44EC-4C0D-BD1D-2B9E3BBF382F}"/>
              </a:ext>
            </a:extLst>
          </p:cNvPr>
          <p:cNvSpPr/>
          <p:nvPr/>
        </p:nvSpPr>
        <p:spPr>
          <a:xfrm>
            <a:off x="1524000" y="3244334"/>
            <a:ext cx="3169187"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Rectangle 5">
            <a:extLst>
              <a:ext uri="{FF2B5EF4-FFF2-40B4-BE49-F238E27FC236}">
                <a16:creationId xmlns:a16="http://schemas.microsoft.com/office/drawing/2014/main" id="{A80046E1-AE1F-4DE2-BCBA-5952B3A30DB1}"/>
              </a:ext>
            </a:extLst>
          </p:cNvPr>
          <p:cNvSpPr/>
          <p:nvPr/>
        </p:nvSpPr>
        <p:spPr>
          <a:xfrm>
            <a:off x="381000" y="1928329"/>
            <a:ext cx="2469002" cy="523220"/>
          </a:xfrm>
          <a:prstGeom prst="rect">
            <a:avLst/>
          </a:prstGeom>
        </p:spPr>
        <p:txBody>
          <a:bodyPr wrap="square">
            <a:spAutoFit/>
          </a:bodyPr>
          <a:lstStyle/>
          <a:p>
            <a:r>
              <a:rPr lang="en-US" sz="2800" b="1" dirty="0">
                <a:solidFill>
                  <a:srgbClr val="000000"/>
                </a:solidFill>
                <a:latin typeface="Cambria" panose="02040503050406030204" pitchFamily="18" charset="0"/>
                <a:ea typeface="Cambria" panose="02040503050406030204" pitchFamily="18" charset="0"/>
              </a:rPr>
              <a:t> </a:t>
            </a:r>
            <a:r>
              <a:rPr lang="en-US" sz="2800" b="1" dirty="0">
                <a:solidFill>
                  <a:srgbClr val="000000"/>
                </a:solidFill>
                <a:latin typeface="+mj-lt"/>
                <a:ea typeface="Cambria" panose="02040503050406030204" pitchFamily="18" charset="0"/>
              </a:rPr>
              <a:t>ACADEMIC</a:t>
            </a:r>
            <a:endParaRPr lang="en-US" sz="2800" b="1" dirty="0">
              <a:latin typeface="+mj-lt"/>
              <a:ea typeface="Cambria" panose="02040503050406030204" pitchFamily="18" charset="0"/>
            </a:endParaRPr>
          </a:p>
        </p:txBody>
      </p:sp>
      <p:pic>
        <p:nvPicPr>
          <p:cNvPr id="1028" name="Picture 4">
            <a:extLst>
              <a:ext uri="{FF2B5EF4-FFF2-40B4-BE49-F238E27FC236}">
                <a16:creationId xmlns:a16="http://schemas.microsoft.com/office/drawing/2014/main" id="{20F72FB2-6B70-4A2F-86E8-6C6931466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948" y="2691889"/>
            <a:ext cx="1700743" cy="1234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D1D161-6EFA-4B4A-933B-D40B6CC12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674" y="2789074"/>
            <a:ext cx="1669513" cy="12349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367C90-FBC6-4E63-B004-14EFE8A0C96A}"/>
              </a:ext>
            </a:extLst>
          </p:cNvPr>
          <p:cNvSpPr txBox="1"/>
          <p:nvPr/>
        </p:nvSpPr>
        <p:spPr>
          <a:xfrm>
            <a:off x="2987167" y="1932479"/>
            <a:ext cx="3328604" cy="523220"/>
          </a:xfrm>
          <a:prstGeom prst="rect">
            <a:avLst/>
          </a:prstGeom>
          <a:noFill/>
        </p:spPr>
        <p:txBody>
          <a:bodyPr wrap="none" rtlCol="0">
            <a:spAutoFit/>
          </a:bodyPr>
          <a:lstStyle/>
          <a:p>
            <a:r>
              <a:rPr lang="en-US" sz="2800" b="1" dirty="0">
                <a:latin typeface="+mj-lt"/>
                <a:ea typeface="Cambria" panose="02040503050406030204" pitchFamily="18" charset="0"/>
              </a:rPr>
              <a:t>SOCIAL/EMOTIONAL</a:t>
            </a:r>
          </a:p>
        </p:txBody>
      </p:sp>
      <p:pic>
        <p:nvPicPr>
          <p:cNvPr id="1032" name="Picture 8">
            <a:extLst>
              <a:ext uri="{FF2B5EF4-FFF2-40B4-BE49-F238E27FC236}">
                <a16:creationId xmlns:a16="http://schemas.microsoft.com/office/drawing/2014/main" id="{02DB9FDB-D7EE-47B2-844F-4B3906F65E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3561" y="2472050"/>
            <a:ext cx="676275" cy="1552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317BA8-E487-483B-BD52-0C2EE4F2FE94}"/>
              </a:ext>
            </a:extLst>
          </p:cNvPr>
          <p:cNvSpPr txBox="1"/>
          <p:nvPr/>
        </p:nvSpPr>
        <p:spPr>
          <a:xfrm>
            <a:off x="7065722" y="1922403"/>
            <a:ext cx="1511952" cy="523220"/>
          </a:xfrm>
          <a:prstGeom prst="rect">
            <a:avLst/>
          </a:prstGeom>
          <a:noFill/>
        </p:spPr>
        <p:txBody>
          <a:bodyPr wrap="none" rtlCol="0">
            <a:spAutoFit/>
          </a:bodyPr>
          <a:lstStyle/>
          <a:p>
            <a:r>
              <a:rPr lang="en-US" sz="2800" b="1" dirty="0">
                <a:latin typeface="+mj-lt"/>
                <a:ea typeface="Cambria" panose="02040503050406030204" pitchFamily="18" charset="0"/>
              </a:rPr>
              <a:t>CAREER</a:t>
            </a:r>
          </a:p>
        </p:txBody>
      </p:sp>
      <p:sp>
        <p:nvSpPr>
          <p:cNvPr id="9" name="TextBox 8">
            <a:extLst>
              <a:ext uri="{FF2B5EF4-FFF2-40B4-BE49-F238E27FC236}">
                <a16:creationId xmlns:a16="http://schemas.microsoft.com/office/drawing/2014/main" id="{F316BD64-D96C-4FA2-97F5-818AE95371A2}"/>
              </a:ext>
            </a:extLst>
          </p:cNvPr>
          <p:cNvSpPr txBox="1"/>
          <p:nvPr/>
        </p:nvSpPr>
        <p:spPr>
          <a:xfrm>
            <a:off x="267070" y="4766908"/>
            <a:ext cx="8609860" cy="1323439"/>
          </a:xfrm>
          <a:prstGeom prst="rect">
            <a:avLst/>
          </a:prstGeom>
          <a:noFill/>
        </p:spPr>
        <p:txBody>
          <a:bodyPr wrap="square" rtlCol="0">
            <a:spAutoFit/>
          </a:bodyPr>
          <a:lstStyle/>
          <a:p>
            <a:pPr algn="ctr"/>
            <a:r>
              <a:rPr lang="en-US" sz="4000" b="1" dirty="0">
                <a:latin typeface="+mj-lt"/>
                <a:ea typeface="Cambria" panose="02040503050406030204" pitchFamily="18" charset="0"/>
              </a:rPr>
              <a:t>To make an appointment with your counselor visit the Counseling Office</a:t>
            </a:r>
            <a:endParaRPr lang="en-US" sz="2800" b="1" dirty="0">
              <a:latin typeface="+mj-lt"/>
              <a:ea typeface="Cambria" panose="02040503050406030204" pitchFamily="18" charset="0"/>
            </a:endParaRPr>
          </a:p>
        </p:txBody>
      </p:sp>
    </p:spTree>
    <p:extLst>
      <p:ext uri="{BB962C8B-B14F-4D97-AF65-F5344CB8AC3E}">
        <p14:creationId xmlns:p14="http://schemas.microsoft.com/office/powerpoint/2010/main" val="1597538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3FF4-048E-4048-8112-5BDD7A422636}"/>
              </a:ext>
            </a:extLst>
          </p:cNvPr>
          <p:cNvSpPr>
            <a:spLocks noGrp="1"/>
          </p:cNvSpPr>
          <p:nvPr>
            <p:ph type="title"/>
          </p:nvPr>
        </p:nvSpPr>
        <p:spPr/>
        <p:txBody>
          <a:bodyPr/>
          <a:lstStyle/>
          <a:p>
            <a:r>
              <a:rPr lang="en-US" dirty="0"/>
              <a:t>9</a:t>
            </a:r>
            <a:r>
              <a:rPr lang="en-US" baseline="30000" dirty="0"/>
              <a:t>th</a:t>
            </a:r>
            <a:r>
              <a:rPr lang="en-US" dirty="0"/>
              <a:t> Bridge Survey</a:t>
            </a:r>
          </a:p>
        </p:txBody>
      </p:sp>
      <p:pic>
        <p:nvPicPr>
          <p:cNvPr id="5" name="Content Placeholder 4">
            <a:extLst>
              <a:ext uri="{FF2B5EF4-FFF2-40B4-BE49-F238E27FC236}">
                <a16:creationId xmlns:a16="http://schemas.microsoft.com/office/drawing/2014/main" id="{95E90A46-2E3E-4D47-95C8-62A7300A04DD}"/>
              </a:ext>
            </a:extLst>
          </p:cNvPr>
          <p:cNvPicPr>
            <a:picLocks noGrp="1" noChangeAspect="1"/>
          </p:cNvPicPr>
          <p:nvPr>
            <p:ph idx="1"/>
          </p:nvPr>
        </p:nvPicPr>
        <p:blipFill rotWithShape="1">
          <a:blip r:embed="rId2"/>
          <a:srcRect l="11330" t="14720" r="10888" b="13299"/>
          <a:stretch/>
        </p:blipFill>
        <p:spPr>
          <a:xfrm>
            <a:off x="609600" y="1905000"/>
            <a:ext cx="8269705" cy="4304778"/>
          </a:xfrm>
        </p:spPr>
      </p:pic>
      <p:sp>
        <p:nvSpPr>
          <p:cNvPr id="6" name="Arrow: Up 5">
            <a:extLst>
              <a:ext uri="{FF2B5EF4-FFF2-40B4-BE49-F238E27FC236}">
                <a16:creationId xmlns:a16="http://schemas.microsoft.com/office/drawing/2014/main" id="{15140B54-7B7D-49D8-880B-8CB547AF1B25}"/>
              </a:ext>
            </a:extLst>
          </p:cNvPr>
          <p:cNvSpPr/>
          <p:nvPr/>
        </p:nvSpPr>
        <p:spPr>
          <a:xfrm>
            <a:off x="7620000" y="3429000"/>
            <a:ext cx="914400" cy="138684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438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24EE-9097-47C6-95AA-4090C2C20CAF}"/>
              </a:ext>
            </a:extLst>
          </p:cNvPr>
          <p:cNvSpPr>
            <a:spLocks noGrp="1"/>
          </p:cNvSpPr>
          <p:nvPr>
            <p:ph type="title"/>
          </p:nvPr>
        </p:nvSpPr>
        <p:spPr/>
        <p:txBody>
          <a:bodyPr>
            <a:noAutofit/>
          </a:bodyPr>
          <a:lstStyle/>
          <a:p>
            <a:r>
              <a:rPr lang="en-US" sz="8000" dirty="0">
                <a:highlight>
                  <a:srgbClr val="FFFF00"/>
                </a:highlight>
              </a:rPr>
              <a:t>www.cobbk12.org</a:t>
            </a:r>
          </a:p>
        </p:txBody>
      </p:sp>
      <p:pic>
        <p:nvPicPr>
          <p:cNvPr id="5" name="Content Placeholder 4">
            <a:extLst>
              <a:ext uri="{FF2B5EF4-FFF2-40B4-BE49-F238E27FC236}">
                <a16:creationId xmlns:a16="http://schemas.microsoft.com/office/drawing/2014/main" id="{B6E56466-F8FA-4B43-8413-C95AF823F372}"/>
              </a:ext>
            </a:extLst>
          </p:cNvPr>
          <p:cNvPicPr>
            <a:picLocks noGrp="1" noChangeAspect="1"/>
          </p:cNvPicPr>
          <p:nvPr>
            <p:ph idx="1"/>
          </p:nvPr>
        </p:nvPicPr>
        <p:blipFill rotWithShape="1">
          <a:blip r:embed="rId2"/>
          <a:srcRect t="10256" b="47031"/>
          <a:stretch/>
        </p:blipFill>
        <p:spPr>
          <a:xfrm>
            <a:off x="270038" y="1770361"/>
            <a:ext cx="5746750" cy="2169680"/>
          </a:xfrm>
        </p:spPr>
      </p:pic>
      <p:sp>
        <p:nvSpPr>
          <p:cNvPr id="6" name="Arrow: Right 5">
            <a:extLst>
              <a:ext uri="{FF2B5EF4-FFF2-40B4-BE49-F238E27FC236}">
                <a16:creationId xmlns:a16="http://schemas.microsoft.com/office/drawing/2014/main" id="{C0E38272-24D3-4777-9FE3-6AB4B7E25C8B}"/>
              </a:ext>
            </a:extLst>
          </p:cNvPr>
          <p:cNvSpPr/>
          <p:nvPr/>
        </p:nvSpPr>
        <p:spPr>
          <a:xfrm rot="18168277">
            <a:off x="3213414" y="2513584"/>
            <a:ext cx="2300343" cy="129954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F9E57C0-FABE-483E-A959-4A0752E1F8C2}"/>
              </a:ext>
            </a:extLst>
          </p:cNvPr>
          <p:cNvPicPr>
            <a:picLocks noChangeAspect="1"/>
          </p:cNvPicPr>
          <p:nvPr/>
        </p:nvPicPr>
        <p:blipFill rotWithShape="1">
          <a:blip r:embed="rId3"/>
          <a:srcRect l="48333" t="11370"/>
          <a:stretch/>
        </p:blipFill>
        <p:spPr>
          <a:xfrm>
            <a:off x="5492409" y="2932075"/>
            <a:ext cx="3013481" cy="2907802"/>
          </a:xfrm>
          <a:prstGeom prst="rect">
            <a:avLst/>
          </a:prstGeom>
        </p:spPr>
      </p:pic>
      <p:sp>
        <p:nvSpPr>
          <p:cNvPr id="9" name="Arrow: Right 8">
            <a:extLst>
              <a:ext uri="{FF2B5EF4-FFF2-40B4-BE49-F238E27FC236}">
                <a16:creationId xmlns:a16="http://schemas.microsoft.com/office/drawing/2014/main" id="{FDA663F8-F9E8-4103-8EDB-37F9B9F388A9}"/>
              </a:ext>
            </a:extLst>
          </p:cNvPr>
          <p:cNvSpPr/>
          <p:nvPr/>
        </p:nvSpPr>
        <p:spPr>
          <a:xfrm rot="21151361">
            <a:off x="4282480" y="4324461"/>
            <a:ext cx="2300343" cy="129954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E7C540E-D457-4255-B76C-E35A634E4FFB}"/>
              </a:ext>
            </a:extLst>
          </p:cNvPr>
          <p:cNvSpPr/>
          <p:nvPr/>
        </p:nvSpPr>
        <p:spPr>
          <a:xfrm>
            <a:off x="4628711" y="1815610"/>
            <a:ext cx="863698" cy="418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C691311-0A2A-486B-AD90-2663ACAA7777}"/>
              </a:ext>
            </a:extLst>
          </p:cNvPr>
          <p:cNvSpPr/>
          <p:nvPr/>
        </p:nvSpPr>
        <p:spPr>
          <a:xfrm>
            <a:off x="6477000" y="4517175"/>
            <a:ext cx="863698" cy="418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2C73B63E-BC3D-4104-A25A-14C5F7C2371E}"/>
              </a:ext>
            </a:extLst>
          </p:cNvPr>
          <p:cNvSpPr txBox="1">
            <a:spLocks/>
          </p:cNvSpPr>
          <p:nvPr/>
        </p:nvSpPr>
        <p:spPr>
          <a:xfrm>
            <a:off x="212417" y="4114800"/>
            <a:ext cx="4664383" cy="1718868"/>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Wingdings" panose="05000000000000000000" pitchFamily="2" charset="2"/>
              <a:buChar char="v"/>
            </a:pPr>
            <a:r>
              <a:rPr lang="en-US" sz="2800" dirty="0"/>
              <a:t>Go to </a:t>
            </a:r>
            <a:r>
              <a:rPr lang="en-US" sz="2800" dirty="0">
                <a:hlinkClick r:id="rId4"/>
              </a:rPr>
              <a:t>WWW.Cobbk12.org</a:t>
            </a:r>
            <a:endParaRPr lang="en-US" sz="2800" dirty="0"/>
          </a:p>
          <a:p>
            <a:pPr>
              <a:buFont typeface="Wingdings" panose="05000000000000000000" pitchFamily="2" charset="2"/>
              <a:buChar char="v"/>
            </a:pPr>
            <a:r>
              <a:rPr lang="en-US" sz="2800" dirty="0"/>
              <a:t>Click on “FIND IT FAST”</a:t>
            </a:r>
          </a:p>
          <a:p>
            <a:pPr>
              <a:buFont typeface="Wingdings" panose="05000000000000000000" pitchFamily="2" charset="2"/>
              <a:buChar char="v"/>
            </a:pPr>
            <a:r>
              <a:rPr lang="en-US" sz="2800" dirty="0"/>
              <a:t>Click on “NAVIANCE”</a:t>
            </a:r>
          </a:p>
          <a:p>
            <a:pPr>
              <a:buFont typeface="Wingdings" panose="05000000000000000000" pitchFamily="2" charset="2"/>
              <a:buChar char="v"/>
            </a:pPr>
            <a:r>
              <a:rPr lang="en-US" sz="2800" dirty="0"/>
              <a:t>Continue with CLEVER</a:t>
            </a:r>
          </a:p>
        </p:txBody>
      </p:sp>
    </p:spTree>
    <p:extLst>
      <p:ext uri="{BB962C8B-B14F-4D97-AF65-F5344CB8AC3E}">
        <p14:creationId xmlns:p14="http://schemas.microsoft.com/office/powerpoint/2010/main" val="3083170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BBEC-565E-4937-8B53-ED2D87CD8D5E}"/>
              </a:ext>
            </a:extLst>
          </p:cNvPr>
          <p:cNvSpPr>
            <a:spLocks noGrp="1"/>
          </p:cNvSpPr>
          <p:nvPr>
            <p:ph type="title"/>
          </p:nvPr>
        </p:nvSpPr>
        <p:spPr/>
        <p:txBody>
          <a:bodyPr/>
          <a:lstStyle/>
          <a:p>
            <a:pPr algn="ctr"/>
            <a:r>
              <a:rPr lang="en-US" u="sng">
                <a:solidFill>
                  <a:schemeClr val="accent5">
                    <a:lumMod val="75000"/>
                  </a:schemeClr>
                </a:solidFill>
              </a:rPr>
              <a:t>Logging into Naviance</a:t>
            </a:r>
          </a:p>
        </p:txBody>
      </p:sp>
      <p:sp>
        <p:nvSpPr>
          <p:cNvPr id="3" name="Content Placeholder 2">
            <a:extLst>
              <a:ext uri="{FF2B5EF4-FFF2-40B4-BE49-F238E27FC236}">
                <a16:creationId xmlns:a16="http://schemas.microsoft.com/office/drawing/2014/main" id="{6B9BBF5E-49D1-4408-AC9F-51F465F2E1C1}"/>
              </a:ext>
            </a:extLst>
          </p:cNvPr>
          <p:cNvSpPr>
            <a:spLocks noGrp="1"/>
          </p:cNvSpPr>
          <p:nvPr>
            <p:ph idx="1"/>
          </p:nvPr>
        </p:nvSpPr>
        <p:spPr/>
        <p:txBody>
          <a:bodyPr vert="horz" lIns="45720" tIns="45720" rIns="45720" bIns="45720" rtlCol="0" anchor="t">
            <a:normAutofit/>
          </a:bodyPr>
          <a:lstStyle/>
          <a:p>
            <a:pPr>
              <a:buFont typeface="Courier New" panose="02070309020205020404" pitchFamily="49" charset="0"/>
              <a:buChar char="o"/>
            </a:pPr>
            <a:r>
              <a:rPr lang="en-US" sz="2400"/>
              <a:t> </a:t>
            </a:r>
          </a:p>
        </p:txBody>
      </p:sp>
      <p:graphicFrame>
        <p:nvGraphicFramePr>
          <p:cNvPr id="4" name="Table 3">
            <a:extLst>
              <a:ext uri="{FF2B5EF4-FFF2-40B4-BE49-F238E27FC236}">
                <a16:creationId xmlns:a16="http://schemas.microsoft.com/office/drawing/2014/main" id="{0A247BA7-3621-4B1A-B6CD-F2F336FA043F}"/>
              </a:ext>
            </a:extLst>
          </p:cNvPr>
          <p:cNvGraphicFramePr>
            <a:graphicFrameLocks noGrp="1"/>
          </p:cNvGraphicFramePr>
          <p:nvPr/>
        </p:nvGraphicFramePr>
        <p:xfrm>
          <a:off x="1447800" y="3962400"/>
          <a:ext cx="6248400" cy="128016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88027295"/>
                    </a:ext>
                  </a:extLst>
                </a:gridCol>
                <a:gridCol w="3124200">
                  <a:extLst>
                    <a:ext uri="{9D8B030D-6E8A-4147-A177-3AD203B41FA5}">
                      <a16:colId xmlns:a16="http://schemas.microsoft.com/office/drawing/2014/main" val="169090863"/>
                    </a:ext>
                  </a:extLst>
                </a:gridCol>
              </a:tblGrid>
              <a:tr h="370840">
                <a:tc>
                  <a:txBody>
                    <a:bodyPr/>
                    <a:lstStyle/>
                    <a:p>
                      <a:pPr algn="ctr"/>
                      <a:r>
                        <a:rPr lang="en-US" sz="2400"/>
                        <a:t>User Name: </a:t>
                      </a:r>
                    </a:p>
                  </a:txBody>
                  <a:tcPr/>
                </a:tc>
                <a:tc>
                  <a:txBody>
                    <a:bodyPr/>
                    <a:lstStyle/>
                    <a:p>
                      <a:pPr algn="ctr"/>
                      <a:r>
                        <a:rPr lang="en-US" sz="2400"/>
                        <a:t>Password:</a:t>
                      </a:r>
                    </a:p>
                  </a:txBody>
                  <a:tcPr/>
                </a:tc>
                <a:extLst>
                  <a:ext uri="{0D108BD9-81ED-4DB2-BD59-A6C34878D82A}">
                    <a16:rowId xmlns:a16="http://schemas.microsoft.com/office/drawing/2014/main" val="1483122131"/>
                  </a:ext>
                </a:extLst>
              </a:tr>
              <a:tr h="370840">
                <a:tc>
                  <a:txBody>
                    <a:bodyPr/>
                    <a:lstStyle/>
                    <a:p>
                      <a:pPr algn="ctr"/>
                      <a:r>
                        <a:rPr lang="en-US" sz="2400"/>
                        <a:t>Microsoft 365</a:t>
                      </a:r>
                    </a:p>
                    <a:p>
                      <a:pPr algn="ctr"/>
                      <a:r>
                        <a:rPr lang="en-US" sz="2400"/>
                        <a:t>User Name</a:t>
                      </a:r>
                    </a:p>
                  </a:txBody>
                  <a:tcPr/>
                </a:tc>
                <a:tc>
                  <a:txBody>
                    <a:bodyPr/>
                    <a:lstStyle/>
                    <a:p>
                      <a:pPr algn="ctr"/>
                      <a:r>
                        <a:rPr lang="en-US" sz="2400" dirty="0"/>
                        <a:t>Microsoft 365</a:t>
                      </a:r>
                    </a:p>
                    <a:p>
                      <a:pPr algn="ctr"/>
                      <a:r>
                        <a:rPr lang="en-US" sz="2400" dirty="0"/>
                        <a:t>Password</a:t>
                      </a:r>
                    </a:p>
                  </a:txBody>
                  <a:tcPr/>
                </a:tc>
                <a:extLst>
                  <a:ext uri="{0D108BD9-81ED-4DB2-BD59-A6C34878D82A}">
                    <a16:rowId xmlns:a16="http://schemas.microsoft.com/office/drawing/2014/main" val="2338911355"/>
                  </a:ext>
                </a:extLst>
              </a:tr>
            </a:tbl>
          </a:graphicData>
        </a:graphic>
      </p:graphicFrame>
      <p:pic>
        <p:nvPicPr>
          <p:cNvPr id="5" name="Picture 4">
            <a:extLst>
              <a:ext uri="{FF2B5EF4-FFF2-40B4-BE49-F238E27FC236}">
                <a16:creationId xmlns:a16="http://schemas.microsoft.com/office/drawing/2014/main" id="{2B5B4A5F-ED2F-43DA-8C30-F3A6929AD673}"/>
              </a:ext>
            </a:extLst>
          </p:cNvPr>
          <p:cNvPicPr>
            <a:picLocks noChangeAspect="1"/>
          </p:cNvPicPr>
          <p:nvPr/>
        </p:nvPicPr>
        <p:blipFill>
          <a:blip r:embed="rId3"/>
          <a:stretch>
            <a:fillRect/>
          </a:stretch>
        </p:blipFill>
        <p:spPr>
          <a:xfrm>
            <a:off x="0" y="2917464"/>
            <a:ext cx="9144000" cy="1023071"/>
          </a:xfrm>
          <a:prstGeom prst="rect">
            <a:avLst/>
          </a:prstGeom>
        </p:spPr>
      </p:pic>
      <p:sp>
        <p:nvSpPr>
          <p:cNvPr id="6" name="TextBox 5">
            <a:extLst>
              <a:ext uri="{FF2B5EF4-FFF2-40B4-BE49-F238E27FC236}">
                <a16:creationId xmlns:a16="http://schemas.microsoft.com/office/drawing/2014/main" id="{C65B755D-9D26-4BDD-8680-79AC5DA96DF7}"/>
              </a:ext>
            </a:extLst>
          </p:cNvPr>
          <p:cNvSpPr txBox="1"/>
          <p:nvPr/>
        </p:nvSpPr>
        <p:spPr>
          <a:xfrm flipH="1">
            <a:off x="43286" y="4114860"/>
            <a:ext cx="1447800" cy="2062103"/>
          </a:xfrm>
          <a:prstGeom prst="rect">
            <a:avLst/>
          </a:prstGeom>
          <a:noFill/>
        </p:spPr>
        <p:txBody>
          <a:bodyPr wrap="square" rtlCol="0">
            <a:spAutoFit/>
          </a:bodyPr>
          <a:lstStyle/>
          <a:p>
            <a:r>
              <a:rPr lang="en-US" sz="1600"/>
              <a:t>Go to “</a:t>
            </a:r>
            <a:r>
              <a:rPr lang="en-US" sz="1600" b="1"/>
              <a:t>Find it Fast</a:t>
            </a:r>
            <a:r>
              <a:rPr lang="en-US" sz="1600"/>
              <a:t>”</a:t>
            </a:r>
          </a:p>
          <a:p>
            <a:endParaRPr lang="en-US" sz="1600"/>
          </a:p>
          <a:p>
            <a:r>
              <a:rPr lang="en-US" sz="1600"/>
              <a:t>Go to “</a:t>
            </a:r>
            <a:r>
              <a:rPr lang="en-US" sz="1600" b="1"/>
              <a:t>Naviance</a:t>
            </a:r>
            <a:r>
              <a:rPr lang="en-US" sz="1600"/>
              <a:t>”</a:t>
            </a:r>
          </a:p>
          <a:p>
            <a:endParaRPr lang="en-US" sz="1600"/>
          </a:p>
          <a:p>
            <a:r>
              <a:rPr lang="en-US" sz="1600"/>
              <a:t>Continue with </a:t>
            </a:r>
            <a:r>
              <a:rPr lang="en-US" sz="1600" b="1"/>
              <a:t>CLEVER</a:t>
            </a:r>
          </a:p>
        </p:txBody>
      </p:sp>
      <p:sp>
        <p:nvSpPr>
          <p:cNvPr id="7" name="Arrow: Down 6">
            <a:extLst>
              <a:ext uri="{FF2B5EF4-FFF2-40B4-BE49-F238E27FC236}">
                <a16:creationId xmlns:a16="http://schemas.microsoft.com/office/drawing/2014/main" id="{F65E9BCE-CE47-4B51-A402-395E02023557}"/>
              </a:ext>
            </a:extLst>
          </p:cNvPr>
          <p:cNvSpPr/>
          <p:nvPr/>
        </p:nvSpPr>
        <p:spPr>
          <a:xfrm>
            <a:off x="7453884" y="192812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0BE6192-1E43-4E65-848A-21DE33E15F73}"/>
              </a:ext>
            </a:extLst>
          </p:cNvPr>
          <p:cNvSpPr/>
          <p:nvPr/>
        </p:nvSpPr>
        <p:spPr>
          <a:xfrm rot="16200000">
            <a:off x="613510" y="1985110"/>
            <a:ext cx="690171"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1CA44D-DFD1-4FC4-92C4-83C70E4001F7}"/>
              </a:ext>
            </a:extLst>
          </p:cNvPr>
          <p:cNvSpPr txBox="1"/>
          <p:nvPr/>
        </p:nvSpPr>
        <p:spPr>
          <a:xfrm>
            <a:off x="1491086" y="2186879"/>
            <a:ext cx="2703735" cy="369332"/>
          </a:xfrm>
          <a:prstGeom prst="rect">
            <a:avLst/>
          </a:prstGeom>
          <a:noFill/>
        </p:spPr>
        <p:txBody>
          <a:bodyPr wrap="square" rtlCol="0">
            <a:spAutoFit/>
          </a:bodyPr>
          <a:lstStyle/>
          <a:p>
            <a:r>
              <a:rPr lang="en-US"/>
              <a:t>Go to www.cobbk12.org</a:t>
            </a:r>
          </a:p>
        </p:txBody>
      </p:sp>
    </p:spTree>
    <p:extLst>
      <p:ext uri="{BB962C8B-B14F-4D97-AF65-F5344CB8AC3E}">
        <p14:creationId xmlns:p14="http://schemas.microsoft.com/office/powerpoint/2010/main" val="2855333713"/>
      </p:ext>
    </p:extLst>
  </p:cSld>
  <p:clrMapOvr>
    <a:masterClrMapping/>
  </p:clrMapOvr>
  <mc:AlternateContent xmlns:mc="http://schemas.openxmlformats.org/markup-compatibility/2006" xmlns:p14="http://schemas.microsoft.com/office/powerpoint/2010/main">
    <mc:Choice Requires="p14">
      <p:transition spd="slow" p14:dur="2000" advTm="29698"/>
    </mc:Choice>
    <mc:Fallback xmlns="">
      <p:transition spd="slow" advTm="2969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EB23-F407-4422-8CD9-88DD76FB2540}"/>
              </a:ext>
            </a:extLst>
          </p:cNvPr>
          <p:cNvSpPr>
            <a:spLocks noGrp="1"/>
          </p:cNvSpPr>
          <p:nvPr>
            <p:ph type="title"/>
          </p:nvPr>
        </p:nvSpPr>
        <p:spPr>
          <a:xfrm>
            <a:off x="361566" y="2755419"/>
            <a:ext cx="2468166" cy="2452687"/>
          </a:xfrm>
        </p:spPr>
        <p:txBody>
          <a:bodyPr anchor="ctr">
            <a:normAutofit/>
          </a:bodyPr>
          <a:lstStyle/>
          <a:p>
            <a:r>
              <a:rPr lang="en-US" sz="3100" dirty="0"/>
              <a:t>Adding </a:t>
            </a:r>
            <a:r>
              <a:rPr lang="en-US" sz="3100" b="1" dirty="0"/>
              <a:t>STUDENT</a:t>
            </a:r>
            <a:br>
              <a:rPr lang="en-US" sz="3100" b="1" dirty="0"/>
            </a:br>
            <a:r>
              <a:rPr lang="en-US" sz="3100" b="1" dirty="0"/>
              <a:t> E-MAIL ADDRESS</a:t>
            </a:r>
          </a:p>
        </p:txBody>
      </p:sp>
      <p:sp>
        <p:nvSpPr>
          <p:cNvPr id="15" name="Content Placeholder 7">
            <a:extLst>
              <a:ext uri="{FF2B5EF4-FFF2-40B4-BE49-F238E27FC236}">
                <a16:creationId xmlns:a16="http://schemas.microsoft.com/office/drawing/2014/main" id="{7D44B9AB-3037-47D0-BA0C-D097DFC1487C}"/>
              </a:ext>
            </a:extLst>
          </p:cNvPr>
          <p:cNvSpPr>
            <a:spLocks noGrp="1"/>
          </p:cNvSpPr>
          <p:nvPr>
            <p:ph idx="1"/>
          </p:nvPr>
        </p:nvSpPr>
        <p:spPr>
          <a:xfrm>
            <a:off x="2633514" y="2961607"/>
            <a:ext cx="5614060" cy="2452687"/>
          </a:xfrm>
        </p:spPr>
        <p:txBody>
          <a:bodyPr anchor="ctr">
            <a:normAutofit/>
          </a:bodyPr>
          <a:lstStyle/>
          <a:p>
            <a:r>
              <a:rPr lang="en-US" sz="1600" dirty="0"/>
              <a:t>Click on “</a:t>
            </a:r>
            <a:r>
              <a:rPr lang="en-US" sz="1600" b="1" dirty="0"/>
              <a:t>About Me</a:t>
            </a:r>
            <a:r>
              <a:rPr lang="en-US" sz="1600" dirty="0"/>
              <a:t>”</a:t>
            </a:r>
          </a:p>
          <a:p>
            <a:r>
              <a:rPr lang="en-US" sz="1600" dirty="0"/>
              <a:t>Choose “</a:t>
            </a:r>
            <a:r>
              <a:rPr lang="en-US" sz="1600" b="1" dirty="0"/>
              <a:t>My Account</a:t>
            </a:r>
            <a:r>
              <a:rPr lang="en-US" sz="1600" dirty="0"/>
              <a:t>”</a:t>
            </a:r>
          </a:p>
          <a:p>
            <a:r>
              <a:rPr lang="en-US" sz="1600" dirty="0"/>
              <a:t>Click the </a:t>
            </a:r>
            <a:r>
              <a:rPr lang="en-US" sz="1600" b="1" dirty="0"/>
              <a:t>Pencil Icon/Edit </a:t>
            </a:r>
            <a:r>
              <a:rPr lang="en-US" sz="1600" dirty="0"/>
              <a:t>under “Contact”</a:t>
            </a:r>
          </a:p>
          <a:p>
            <a:r>
              <a:rPr lang="en-US" sz="1600" dirty="0"/>
              <a:t>Scroll &amp; enter student email address </a:t>
            </a:r>
            <a:r>
              <a:rPr lang="en-US" sz="1600" b="1" dirty="0"/>
              <a:t>**This is the email that you use the most.</a:t>
            </a:r>
          </a:p>
          <a:p>
            <a:r>
              <a:rPr lang="en-US" sz="1600" dirty="0"/>
              <a:t>Press </a:t>
            </a:r>
            <a:r>
              <a:rPr lang="en-US" sz="1600" b="1" dirty="0"/>
              <a:t>Save</a:t>
            </a:r>
          </a:p>
          <a:p>
            <a:endParaRPr lang="en-US" sz="1600" dirty="0"/>
          </a:p>
        </p:txBody>
      </p:sp>
      <p:sp>
        <p:nvSpPr>
          <p:cNvPr id="4" name="Arrow: Up 3">
            <a:extLst>
              <a:ext uri="{FF2B5EF4-FFF2-40B4-BE49-F238E27FC236}">
                <a16:creationId xmlns:a16="http://schemas.microsoft.com/office/drawing/2014/main" id="{B507C8CD-2CD1-4FDA-84B5-C90CA960E0F4}"/>
              </a:ext>
            </a:extLst>
          </p:cNvPr>
          <p:cNvSpPr/>
          <p:nvPr/>
        </p:nvSpPr>
        <p:spPr>
          <a:xfrm flipV="1">
            <a:off x="8348472" y="274320"/>
            <a:ext cx="45719" cy="1097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E0E099C1-59AE-4783-B7BE-B462BDB3C04C}"/>
              </a:ext>
            </a:extLst>
          </p:cNvPr>
          <p:cNvSpPr/>
          <p:nvPr/>
        </p:nvSpPr>
        <p:spPr>
          <a:xfrm>
            <a:off x="512065" y="4142232"/>
            <a:ext cx="45719" cy="457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F27A283F-6016-47FE-B04A-EA9CAF425832}"/>
              </a:ext>
            </a:extLst>
          </p:cNvPr>
          <p:cNvSpPr/>
          <p:nvPr/>
        </p:nvSpPr>
        <p:spPr>
          <a:xfrm>
            <a:off x="7924800" y="1644846"/>
            <a:ext cx="603506" cy="859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a:extLst>
              <a:ext uri="{FF2B5EF4-FFF2-40B4-BE49-F238E27FC236}">
                <a16:creationId xmlns:a16="http://schemas.microsoft.com/office/drawing/2014/main" id="{F313B4C1-9514-4D79-B8F2-B743DD6598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3938" y="6357938"/>
            <a:ext cx="347662" cy="347662"/>
          </a:xfrm>
          <a:prstGeom prst="rect">
            <a:avLst/>
          </a:prstGeom>
        </p:spPr>
      </p:pic>
      <p:pic>
        <p:nvPicPr>
          <p:cNvPr id="6" name="Picture 5">
            <a:extLst>
              <a:ext uri="{FF2B5EF4-FFF2-40B4-BE49-F238E27FC236}">
                <a16:creationId xmlns:a16="http://schemas.microsoft.com/office/drawing/2014/main" id="{BB3CF6B3-367C-4AD2-A925-766A517AAC77}"/>
              </a:ext>
            </a:extLst>
          </p:cNvPr>
          <p:cNvPicPr>
            <a:picLocks noChangeAspect="1"/>
          </p:cNvPicPr>
          <p:nvPr/>
        </p:nvPicPr>
        <p:blipFill>
          <a:blip r:embed="rId5"/>
          <a:stretch>
            <a:fillRect/>
          </a:stretch>
        </p:blipFill>
        <p:spPr>
          <a:xfrm>
            <a:off x="-13138" y="1202841"/>
            <a:ext cx="9144000" cy="418512"/>
          </a:xfrm>
          <a:prstGeom prst="rect">
            <a:avLst/>
          </a:prstGeom>
        </p:spPr>
      </p:pic>
    </p:spTree>
    <p:extLst>
      <p:ext uri="{BB962C8B-B14F-4D97-AF65-F5344CB8AC3E}">
        <p14:creationId xmlns:p14="http://schemas.microsoft.com/office/powerpoint/2010/main" val="2286294411"/>
      </p:ext>
    </p:extLst>
  </p:cSld>
  <p:clrMapOvr>
    <a:masterClrMapping/>
  </p:clrMapOvr>
  <mc:AlternateContent xmlns:mc="http://schemas.openxmlformats.org/markup-compatibility/2006" xmlns:p14="http://schemas.microsoft.com/office/powerpoint/2010/main">
    <mc:Choice Requires="p14">
      <p:transition spd="slow" p14:dur="2000" advTm="39698"/>
    </mc:Choice>
    <mc:Fallback xmlns="">
      <p:transition spd="slow" advTm="39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6748E2-1414-45C6-81ED-B2E62DD73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04BC8-C617-41A9-8617-9417DF1B77C2}"/>
              </a:ext>
            </a:extLst>
          </p:cNvPr>
          <p:cNvSpPr>
            <a:spLocks noGrp="1"/>
          </p:cNvSpPr>
          <p:nvPr>
            <p:ph type="title"/>
          </p:nvPr>
        </p:nvSpPr>
        <p:spPr>
          <a:xfrm>
            <a:off x="5146221" y="523684"/>
            <a:ext cx="3845379" cy="1450757"/>
          </a:xfrm>
        </p:spPr>
        <p:txBody>
          <a:bodyPr>
            <a:normAutofit/>
          </a:bodyPr>
          <a:lstStyle/>
          <a:p>
            <a:r>
              <a:rPr lang="en-US" dirty="0"/>
              <a:t>Tasks to Complete</a:t>
            </a:r>
          </a:p>
        </p:txBody>
      </p:sp>
      <p:pic>
        <p:nvPicPr>
          <p:cNvPr id="5" name="Picture 4">
            <a:extLst>
              <a:ext uri="{FF2B5EF4-FFF2-40B4-BE49-F238E27FC236}">
                <a16:creationId xmlns:a16="http://schemas.microsoft.com/office/drawing/2014/main" id="{92DDFE2C-25FC-4DF1-B3C3-BFED6D86FC0B}"/>
              </a:ext>
            </a:extLst>
          </p:cNvPr>
          <p:cNvPicPr>
            <a:picLocks noChangeAspect="1"/>
          </p:cNvPicPr>
          <p:nvPr/>
        </p:nvPicPr>
        <p:blipFill rotWithShape="1">
          <a:blip r:embed="rId2"/>
          <a:srcRect l="7500" t="23333" r="50000" b="17111"/>
          <a:stretch/>
        </p:blipFill>
        <p:spPr>
          <a:xfrm>
            <a:off x="152400" y="1733692"/>
            <a:ext cx="4857488" cy="3828867"/>
          </a:xfrm>
          <a:prstGeom prst="rect">
            <a:avLst/>
          </a:prstGeom>
        </p:spPr>
      </p:pic>
      <p:cxnSp>
        <p:nvCxnSpPr>
          <p:cNvPr id="12" name="Straight Connector 11">
            <a:extLst>
              <a:ext uri="{FF2B5EF4-FFF2-40B4-BE49-F238E27FC236}">
                <a16:creationId xmlns:a16="http://schemas.microsoft.com/office/drawing/2014/main" id="{2D7E4852-2A91-42C1-8C75-34DF3751E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82A663-B9A3-4DDA-BA01-4F31E21EBB65}"/>
              </a:ext>
            </a:extLst>
          </p:cNvPr>
          <p:cNvSpPr>
            <a:spLocks noGrp="1"/>
          </p:cNvSpPr>
          <p:nvPr>
            <p:ph idx="1"/>
          </p:nvPr>
        </p:nvSpPr>
        <p:spPr>
          <a:xfrm>
            <a:off x="5056172" y="2197936"/>
            <a:ext cx="3845379" cy="3670180"/>
          </a:xfrm>
        </p:spPr>
        <p:txBody>
          <a:bodyPr>
            <a:normAutofit/>
          </a:bodyPr>
          <a:lstStyle/>
          <a:p>
            <a:pPr>
              <a:buFont typeface="Wingdings" panose="05000000000000000000" pitchFamily="2" charset="2"/>
              <a:buChar char="§"/>
            </a:pPr>
            <a:r>
              <a:rPr lang="en-US" dirty="0"/>
              <a:t>Scroll down to Important To-Dos and Tasks</a:t>
            </a:r>
          </a:p>
          <a:p>
            <a:pPr>
              <a:buFont typeface="Wingdings" panose="05000000000000000000" pitchFamily="2" charset="2"/>
              <a:buChar char="§"/>
            </a:pPr>
            <a:r>
              <a:rPr lang="en-US" dirty="0"/>
              <a:t>Complete </a:t>
            </a:r>
            <a:r>
              <a:rPr lang="en-US" dirty="0" err="1"/>
              <a:t>AcheiveWorks</a:t>
            </a:r>
            <a:r>
              <a:rPr lang="en-US" dirty="0"/>
              <a:t> Personality </a:t>
            </a:r>
          </a:p>
          <a:p>
            <a:pPr>
              <a:buFont typeface="Wingdings" panose="05000000000000000000" pitchFamily="2" charset="2"/>
              <a:buChar char="§"/>
            </a:pPr>
            <a:r>
              <a:rPr lang="en-US" dirty="0"/>
              <a:t>After completing the </a:t>
            </a:r>
            <a:r>
              <a:rPr lang="en-US" dirty="0" err="1"/>
              <a:t>AchieveWorks</a:t>
            </a:r>
            <a:r>
              <a:rPr lang="en-US" dirty="0"/>
              <a:t> Personality Assessment click Home on the top banner</a:t>
            </a:r>
          </a:p>
          <a:p>
            <a:pPr>
              <a:buFont typeface="Wingdings" panose="05000000000000000000" pitchFamily="2" charset="2"/>
              <a:buChar char="§"/>
            </a:pPr>
            <a:r>
              <a:rPr lang="en-US" dirty="0"/>
              <a:t>Complete 9</a:t>
            </a:r>
            <a:r>
              <a:rPr lang="en-US" baseline="30000" dirty="0"/>
              <a:t>th</a:t>
            </a:r>
            <a:r>
              <a:rPr lang="en-US" dirty="0"/>
              <a:t> Bridge Survey</a:t>
            </a:r>
          </a:p>
        </p:txBody>
      </p:sp>
      <p:sp>
        <p:nvSpPr>
          <p:cNvPr id="14" name="Rectangle 13">
            <a:extLst>
              <a:ext uri="{FF2B5EF4-FFF2-40B4-BE49-F238E27FC236}">
                <a16:creationId xmlns:a16="http://schemas.microsoft.com/office/drawing/2014/main" id="{54308465-3CAC-4219-A8D5-368A1CFCA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81532E4-FF18-4707-B987-B543B1B7F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7019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B896-5D48-4A9C-8FC2-CA05A94098C0}"/>
              </a:ext>
            </a:extLst>
          </p:cNvPr>
          <p:cNvSpPr>
            <a:spLocks noGrp="1"/>
          </p:cNvSpPr>
          <p:nvPr>
            <p:ph type="title"/>
          </p:nvPr>
        </p:nvSpPr>
        <p:spPr>
          <a:xfrm>
            <a:off x="591015" y="0"/>
            <a:ext cx="7924335" cy="1188884"/>
          </a:xfrm>
        </p:spPr>
        <p:txBody>
          <a:bodyPr>
            <a:normAutofit/>
          </a:bodyPr>
          <a:lstStyle/>
          <a:p>
            <a:pPr algn="ctr"/>
            <a:r>
              <a:rPr lang="en-US" sz="4800" b="1" u="sng" dirty="0">
                <a:solidFill>
                  <a:schemeClr val="accent5">
                    <a:lumMod val="50000"/>
                  </a:schemeClr>
                </a:solidFill>
                <a:highlight>
                  <a:srgbClr val="FFFF00"/>
                </a:highlight>
              </a:rPr>
              <a:t>Don’t log out!</a:t>
            </a:r>
          </a:p>
        </p:txBody>
      </p:sp>
      <p:sp>
        <p:nvSpPr>
          <p:cNvPr id="6" name="Content Placeholder 5">
            <a:extLst>
              <a:ext uri="{FF2B5EF4-FFF2-40B4-BE49-F238E27FC236}">
                <a16:creationId xmlns:a16="http://schemas.microsoft.com/office/drawing/2014/main" id="{50C28060-F3FE-4652-BEF5-D60D14FF19C3}"/>
              </a:ext>
            </a:extLst>
          </p:cNvPr>
          <p:cNvSpPr>
            <a:spLocks noGrp="1"/>
          </p:cNvSpPr>
          <p:nvPr>
            <p:ph idx="1"/>
          </p:nvPr>
        </p:nvSpPr>
        <p:spPr>
          <a:xfrm>
            <a:off x="628650" y="1415958"/>
            <a:ext cx="7886700" cy="4805610"/>
          </a:xfrm>
        </p:spPr>
        <p:txBody>
          <a:bodyPr/>
          <a:lstStyle/>
          <a:p>
            <a:r>
              <a:rPr lang="en-US" b="1" dirty="0"/>
              <a:t>Make sure a counselor has verified all Tasks have been completed</a:t>
            </a:r>
          </a:p>
          <a:p>
            <a:r>
              <a:rPr lang="en-US" dirty="0"/>
              <a:t>Click “</a:t>
            </a:r>
            <a:r>
              <a:rPr lang="en-US" b="1" dirty="0"/>
              <a:t>My Planner</a:t>
            </a:r>
            <a:r>
              <a:rPr lang="en-US" dirty="0"/>
              <a:t>”</a:t>
            </a:r>
          </a:p>
          <a:p>
            <a:r>
              <a:rPr lang="en-US" dirty="0"/>
              <a:t>Choose “</a:t>
            </a:r>
            <a:r>
              <a:rPr lang="en-US" b="1" dirty="0"/>
              <a:t>Tasks</a:t>
            </a:r>
            <a:r>
              <a:rPr lang="en-US" dirty="0"/>
              <a:t>”</a:t>
            </a:r>
          </a:p>
          <a:p>
            <a:r>
              <a:rPr lang="en-US" dirty="0"/>
              <a:t>You will see a message when finished</a:t>
            </a:r>
          </a:p>
          <a:p>
            <a:endParaRPr lang="en-US" dirty="0"/>
          </a:p>
          <a:p>
            <a:pPr marL="0" indent="0">
              <a:buNone/>
            </a:pPr>
            <a:endParaRPr lang="en-US" dirty="0"/>
          </a:p>
          <a:p>
            <a:pPr marL="0" indent="0">
              <a:buNone/>
            </a:pPr>
            <a:endParaRPr lang="en-US" dirty="0"/>
          </a:p>
        </p:txBody>
      </p:sp>
      <p:pic>
        <p:nvPicPr>
          <p:cNvPr id="5" name="Picture 4" descr="A screenshot of a cell phone&#10;&#10;Description generated with high confidence">
            <a:extLst>
              <a:ext uri="{FF2B5EF4-FFF2-40B4-BE49-F238E27FC236}">
                <a16:creationId xmlns:a16="http://schemas.microsoft.com/office/drawing/2014/main" id="{7FE9E6AA-C4C3-4291-A59B-F9C76E074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416" y="3657600"/>
            <a:ext cx="5137414" cy="1784442"/>
          </a:xfrm>
          <a:prstGeom prst="rect">
            <a:avLst/>
          </a:prstGeom>
        </p:spPr>
      </p:pic>
      <p:pic>
        <p:nvPicPr>
          <p:cNvPr id="3" name="Audio 2">
            <a:hlinkClick r:id="" action="ppaction://media"/>
            <a:extLst>
              <a:ext uri="{FF2B5EF4-FFF2-40B4-BE49-F238E27FC236}">
                <a16:creationId xmlns:a16="http://schemas.microsoft.com/office/drawing/2014/main" id="{0F1CF9E5-4446-4816-974D-D80C929FC2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43938" y="6357938"/>
            <a:ext cx="347662" cy="347662"/>
          </a:xfrm>
          <a:prstGeom prst="rect">
            <a:avLst/>
          </a:prstGeom>
        </p:spPr>
      </p:pic>
    </p:spTree>
    <p:extLst>
      <p:ext uri="{BB962C8B-B14F-4D97-AF65-F5344CB8AC3E}">
        <p14:creationId xmlns:p14="http://schemas.microsoft.com/office/powerpoint/2010/main" val="3551196400"/>
      </p:ext>
    </p:extLst>
  </p:cSld>
  <p:clrMapOvr>
    <a:masterClrMapping/>
  </p:clrMapOvr>
  <mc:AlternateContent xmlns:mc="http://schemas.openxmlformats.org/markup-compatibility/2006" xmlns:p14="http://schemas.microsoft.com/office/powerpoint/2010/main">
    <mc:Choice Requires="p14">
      <p:transition spd="slow" p14:dur="2000" advTm="20907"/>
    </mc:Choice>
    <mc:Fallback xmlns="">
      <p:transition spd="slow" advTm="209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821E48B-7EC2-4F56-BD01-196C4F55FB80}"/>
              </a:ext>
            </a:extLst>
          </p:cNvPr>
          <p:cNvPicPr>
            <a:picLocks noGrp="1" noChangeAspect="1"/>
          </p:cNvPicPr>
          <p:nvPr>
            <p:ph idx="1"/>
          </p:nvPr>
        </p:nvPicPr>
        <p:blipFill rotWithShape="1">
          <a:blip r:embed="rId3"/>
          <a:srcRect l="25781" t="18421" r="31291" b="7896"/>
          <a:stretch/>
        </p:blipFill>
        <p:spPr>
          <a:xfrm>
            <a:off x="685800" y="228600"/>
            <a:ext cx="7772400" cy="5943600"/>
          </a:xfrm>
        </p:spPr>
      </p:pic>
    </p:spTree>
    <p:extLst>
      <p:ext uri="{BB962C8B-B14F-4D97-AF65-F5344CB8AC3E}">
        <p14:creationId xmlns:p14="http://schemas.microsoft.com/office/powerpoint/2010/main" val="386079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7A23741-C8CC-49EF-950D-A0B72BACD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E823DD-C233-455F-9FF9-40C20F5D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41BEC0-9AF7-4A0B-85BE-7C90F743EBAF}"/>
              </a:ext>
            </a:extLst>
          </p:cNvPr>
          <p:cNvSpPr>
            <a:spLocks noGrp="1"/>
          </p:cNvSpPr>
          <p:nvPr>
            <p:ph type="title"/>
          </p:nvPr>
        </p:nvSpPr>
        <p:spPr>
          <a:xfrm>
            <a:off x="369277" y="516835"/>
            <a:ext cx="2313633" cy="2103875"/>
          </a:xfrm>
        </p:spPr>
        <p:txBody>
          <a:bodyPr>
            <a:normAutofit/>
          </a:bodyPr>
          <a:lstStyle/>
          <a:p>
            <a:r>
              <a:rPr lang="en-US" sz="3100" dirty="0" err="1">
                <a:solidFill>
                  <a:srgbClr val="FFFFFF"/>
                </a:solidFill>
              </a:rPr>
              <a:t>Linktree</a:t>
            </a:r>
            <a:endParaRPr lang="en-US" sz="3100" dirty="0">
              <a:solidFill>
                <a:srgbClr val="FFFFFF"/>
              </a:solidFill>
            </a:endParaRPr>
          </a:p>
        </p:txBody>
      </p:sp>
      <p:sp>
        <p:nvSpPr>
          <p:cNvPr id="8" name="Content Placeholder 7">
            <a:extLst>
              <a:ext uri="{FF2B5EF4-FFF2-40B4-BE49-F238E27FC236}">
                <a16:creationId xmlns:a16="http://schemas.microsoft.com/office/drawing/2014/main" id="{A804B4E3-9A10-B003-11D0-2243E42973C0}"/>
              </a:ext>
            </a:extLst>
          </p:cNvPr>
          <p:cNvSpPr>
            <a:spLocks noGrp="1"/>
          </p:cNvSpPr>
          <p:nvPr>
            <p:ph idx="1"/>
          </p:nvPr>
        </p:nvSpPr>
        <p:spPr>
          <a:xfrm>
            <a:off x="369278" y="2653800"/>
            <a:ext cx="2313633" cy="3335519"/>
          </a:xfrm>
        </p:spPr>
        <p:txBody>
          <a:bodyPr>
            <a:normAutofit/>
          </a:bodyPr>
          <a:lstStyle/>
          <a:p>
            <a:endParaRPr lang="en-US" sz="1300" dirty="0">
              <a:solidFill>
                <a:srgbClr val="FFFFFF"/>
              </a:solidFill>
            </a:endParaRPr>
          </a:p>
          <a:p>
            <a:endParaRPr lang="en-US" sz="1300" dirty="0">
              <a:solidFill>
                <a:srgbClr val="FFFFFF"/>
              </a:solidFill>
            </a:endParaRPr>
          </a:p>
        </p:txBody>
      </p:sp>
      <p:sp>
        <p:nvSpPr>
          <p:cNvPr id="15" name="Rectangle 14">
            <a:extLst>
              <a:ext uri="{FF2B5EF4-FFF2-40B4-BE49-F238E27FC236}">
                <a16:creationId xmlns:a16="http://schemas.microsoft.com/office/drawing/2014/main" id="{83CF00AF-6C1D-4FC6-89F3-121ED766A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55E12A3F-E21D-4A8C-864A-17A447024038}"/>
              </a:ext>
            </a:extLst>
          </p:cNvPr>
          <p:cNvPicPr>
            <a:picLocks noChangeAspect="1"/>
          </p:cNvPicPr>
          <p:nvPr/>
        </p:nvPicPr>
        <p:blipFill>
          <a:blip r:embed="rId2"/>
          <a:stretch>
            <a:fillRect/>
          </a:stretch>
        </p:blipFill>
        <p:spPr>
          <a:xfrm>
            <a:off x="3556512" y="879719"/>
            <a:ext cx="5098562" cy="5098562"/>
          </a:xfrm>
          <a:prstGeom prst="rect">
            <a:avLst/>
          </a:prstGeom>
        </p:spPr>
      </p:pic>
    </p:spTree>
    <p:extLst>
      <p:ext uri="{BB962C8B-B14F-4D97-AF65-F5344CB8AC3E}">
        <p14:creationId xmlns:p14="http://schemas.microsoft.com/office/powerpoint/2010/main" val="111226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B767-9B74-4FB8-A91B-68948F0D62F3}"/>
              </a:ext>
            </a:extLst>
          </p:cNvPr>
          <p:cNvSpPr>
            <a:spLocks noGrp="1"/>
          </p:cNvSpPr>
          <p:nvPr>
            <p:ph type="title"/>
          </p:nvPr>
        </p:nvSpPr>
        <p:spPr/>
        <p:txBody>
          <a:bodyPr/>
          <a:lstStyle/>
          <a:p>
            <a:r>
              <a:rPr lang="en-US" b="1" dirty="0"/>
              <a:t>Things to Know</a:t>
            </a:r>
          </a:p>
        </p:txBody>
      </p:sp>
      <p:sp>
        <p:nvSpPr>
          <p:cNvPr id="3" name="Content Placeholder 2">
            <a:extLst>
              <a:ext uri="{FF2B5EF4-FFF2-40B4-BE49-F238E27FC236}">
                <a16:creationId xmlns:a16="http://schemas.microsoft.com/office/drawing/2014/main" id="{4FF78344-872A-425A-A06F-66ECCD54EBC3}"/>
              </a:ext>
            </a:extLst>
          </p:cNvPr>
          <p:cNvSpPr>
            <a:spLocks noGrp="1"/>
          </p:cNvSpPr>
          <p:nvPr>
            <p:ph idx="1"/>
          </p:nvPr>
        </p:nvSpPr>
        <p:spPr/>
        <p:txBody>
          <a:bodyPr>
            <a:normAutofit lnSpcReduction="10000"/>
          </a:bodyPr>
          <a:lstStyle/>
          <a:p>
            <a:pPr>
              <a:buFont typeface="Wingdings" panose="05000000000000000000" pitchFamily="2" charset="2"/>
              <a:buChar char="v"/>
            </a:pPr>
            <a:r>
              <a:rPr lang="en-US" dirty="0"/>
              <a:t> </a:t>
            </a:r>
            <a:r>
              <a:rPr lang="en-US" altLang="en-US" sz="2600" dirty="0">
                <a:cs typeface="Calibri" panose="020F0502020204030204" pitchFamily="34" charset="0"/>
              </a:rPr>
              <a:t>Safety </a:t>
            </a:r>
          </a:p>
          <a:p>
            <a:pPr lvl="1"/>
            <a:r>
              <a:rPr lang="en-US" altLang="en-US" sz="2600" dirty="0">
                <a:cs typeface="Calibri" panose="020F0502020204030204" pitchFamily="34" charset="0"/>
              </a:rPr>
              <a:t>Harassment &amp; bullying policy</a:t>
            </a:r>
          </a:p>
          <a:p>
            <a:pPr lvl="1"/>
            <a:r>
              <a:rPr lang="en-US" altLang="en-US" sz="2600" dirty="0">
                <a:cs typeface="Calibri" panose="020F0502020204030204" pitchFamily="34" charset="0"/>
              </a:rPr>
              <a:t>Tell an adult (teacher, counselor, assistant principal) if you’re being harassed/bullied or know of others</a:t>
            </a:r>
          </a:p>
          <a:p>
            <a:pPr>
              <a:buFont typeface="Wingdings" panose="05000000000000000000" pitchFamily="2" charset="2"/>
              <a:buChar char="v"/>
            </a:pPr>
            <a:r>
              <a:rPr lang="en-US" altLang="en-US" sz="2600" dirty="0">
                <a:cs typeface="Calibri" panose="020F0502020204030204" pitchFamily="34" charset="0"/>
              </a:rPr>
              <a:t> Crisis</a:t>
            </a:r>
          </a:p>
          <a:p>
            <a:pPr lvl="1"/>
            <a:r>
              <a:rPr lang="en-US" altLang="en-US" sz="2600" dirty="0">
                <a:cs typeface="Calibri" panose="020F0502020204030204" pitchFamily="34" charset="0"/>
              </a:rPr>
              <a:t>A life-threatening situation </a:t>
            </a:r>
          </a:p>
          <a:p>
            <a:pPr lvl="1"/>
            <a:r>
              <a:rPr lang="en-US" altLang="en-US" sz="2600" dirty="0">
                <a:cs typeface="Calibri" panose="020F0502020204030204" pitchFamily="34" charset="0"/>
              </a:rPr>
              <a:t>Tell an adult immediately</a:t>
            </a:r>
          </a:p>
          <a:p>
            <a:pPr>
              <a:buFont typeface="Wingdings" panose="05000000000000000000" pitchFamily="2" charset="2"/>
              <a:buChar char="v"/>
            </a:pPr>
            <a:r>
              <a:rPr lang="en-US" altLang="en-US" sz="2600" dirty="0">
                <a:cs typeface="Calibri" panose="020F0502020204030204" pitchFamily="34" charset="0"/>
              </a:rPr>
              <a:t> Confidentiality </a:t>
            </a:r>
          </a:p>
          <a:p>
            <a:pPr lvl="1"/>
            <a:r>
              <a:rPr lang="en-US" altLang="en-US" sz="2600" dirty="0">
                <a:cs typeface="Calibri" panose="020F0502020204030204" pitchFamily="34" charset="0"/>
              </a:rPr>
              <a:t> Limits of confidentiality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71821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3530-F033-41AE-8072-033838C7D3CE}"/>
              </a:ext>
            </a:extLst>
          </p:cNvPr>
          <p:cNvSpPr>
            <a:spLocks noGrp="1"/>
          </p:cNvSpPr>
          <p:nvPr>
            <p:ph type="title"/>
          </p:nvPr>
        </p:nvSpPr>
        <p:spPr/>
        <p:txBody>
          <a:bodyPr/>
          <a:lstStyle/>
          <a:p>
            <a:r>
              <a:rPr lang="en-US" dirty="0"/>
              <a:t>Essential Question</a:t>
            </a:r>
          </a:p>
        </p:txBody>
      </p:sp>
      <p:sp>
        <p:nvSpPr>
          <p:cNvPr id="3" name="Text Placeholder 2">
            <a:extLst>
              <a:ext uri="{FF2B5EF4-FFF2-40B4-BE49-F238E27FC236}">
                <a16:creationId xmlns:a16="http://schemas.microsoft.com/office/drawing/2014/main" id="{4BDF3C47-C4FE-446E-812D-937CC3AE4EAC}"/>
              </a:ext>
            </a:extLst>
          </p:cNvPr>
          <p:cNvSpPr>
            <a:spLocks noGrp="1"/>
          </p:cNvSpPr>
          <p:nvPr>
            <p:ph type="body" idx="1"/>
          </p:nvPr>
        </p:nvSpPr>
        <p:spPr/>
        <p:txBody>
          <a:bodyPr/>
          <a:lstStyle/>
          <a:p>
            <a:r>
              <a:rPr lang="en-US" dirty="0"/>
              <a:t>What do you need to know to be successful in 9</a:t>
            </a:r>
            <a:r>
              <a:rPr lang="en-US" baseline="30000" dirty="0"/>
              <a:t>th</a:t>
            </a:r>
            <a:r>
              <a:rPr lang="en-US" dirty="0"/>
              <a:t> grade and beyond?</a:t>
            </a:r>
          </a:p>
        </p:txBody>
      </p:sp>
    </p:spTree>
    <p:extLst>
      <p:ext uri="{BB962C8B-B14F-4D97-AF65-F5344CB8AC3E}">
        <p14:creationId xmlns:p14="http://schemas.microsoft.com/office/powerpoint/2010/main" val="260445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talk about…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t> GPA </a:t>
            </a:r>
          </a:p>
          <a:p>
            <a:pPr>
              <a:buFont typeface="Wingdings" panose="05000000000000000000" pitchFamily="2" charset="2"/>
              <a:buChar char="v"/>
            </a:pPr>
            <a:r>
              <a:rPr lang="en-US" dirty="0"/>
              <a:t> Course Rigor</a:t>
            </a:r>
          </a:p>
          <a:p>
            <a:pPr lvl="0">
              <a:buFont typeface="Wingdings" panose="05000000000000000000" pitchFamily="2" charset="2"/>
              <a:buChar char="v"/>
            </a:pPr>
            <a:r>
              <a:rPr lang="en-US" dirty="0"/>
              <a:t> Transcripts  </a:t>
            </a:r>
          </a:p>
          <a:p>
            <a:pPr lvl="0">
              <a:buFont typeface="Wingdings" panose="05000000000000000000" pitchFamily="2" charset="2"/>
              <a:buChar char="v"/>
            </a:pPr>
            <a:r>
              <a:rPr lang="en-US" dirty="0"/>
              <a:t> Promotion Requirements</a:t>
            </a:r>
          </a:p>
          <a:p>
            <a:pPr lvl="0">
              <a:buFont typeface="Wingdings" panose="05000000000000000000" pitchFamily="2" charset="2"/>
              <a:buChar char="v"/>
            </a:pPr>
            <a:r>
              <a:rPr lang="en-US" dirty="0"/>
              <a:t> Graduation Requirements </a:t>
            </a:r>
          </a:p>
          <a:p>
            <a:pPr lvl="0">
              <a:buFont typeface="Wingdings" panose="05000000000000000000" pitchFamily="2" charset="2"/>
              <a:buChar char="v"/>
            </a:pPr>
            <a:r>
              <a:rPr lang="en-US" dirty="0"/>
              <a:t> Dual Enrollment</a:t>
            </a:r>
          </a:p>
          <a:p>
            <a:pPr lvl="0">
              <a:buFont typeface="Wingdings" panose="05000000000000000000" pitchFamily="2" charset="2"/>
              <a:buChar char="v"/>
            </a:pPr>
            <a:r>
              <a:rPr lang="en-US" dirty="0"/>
              <a:t> Your Responsibilities in the Classroom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GPA?</a:t>
            </a:r>
          </a:p>
        </p:txBody>
      </p:sp>
      <p:sp>
        <p:nvSpPr>
          <p:cNvPr id="5" name="Content Placeholder 4"/>
          <p:cNvSpPr>
            <a:spLocks noGrp="1"/>
          </p:cNvSpPr>
          <p:nvPr>
            <p:ph idx="1"/>
          </p:nvPr>
        </p:nvSpPr>
        <p:spPr>
          <a:xfrm>
            <a:off x="768096" y="1981200"/>
            <a:ext cx="7290055" cy="4328160"/>
          </a:xfrm>
        </p:spPr>
        <p:txBody>
          <a:bodyPr>
            <a:normAutofit/>
          </a:bodyPr>
          <a:lstStyle/>
          <a:p>
            <a:pPr>
              <a:buFont typeface="Wingdings" panose="05000000000000000000" pitchFamily="2" charset="2"/>
              <a:buChar char="v"/>
            </a:pPr>
            <a:r>
              <a:rPr lang="en-US" dirty="0"/>
              <a:t> Grade Point Average (GPA):  </a:t>
            </a:r>
          </a:p>
          <a:p>
            <a:pPr lvl="1">
              <a:buFont typeface="Wingdings" panose="05000000000000000000" pitchFamily="2" charset="2"/>
              <a:buChar char="v"/>
            </a:pPr>
            <a:r>
              <a:rPr lang="en-US" dirty="0"/>
              <a:t> A = 4.0	90-100</a:t>
            </a:r>
          </a:p>
          <a:p>
            <a:pPr lvl="1">
              <a:buFont typeface="Wingdings" panose="05000000000000000000" pitchFamily="2" charset="2"/>
              <a:buChar char="v"/>
            </a:pPr>
            <a:r>
              <a:rPr lang="en-US" dirty="0"/>
              <a:t> B = 3.0	80-89</a:t>
            </a:r>
          </a:p>
          <a:p>
            <a:pPr lvl="1">
              <a:buFont typeface="Wingdings" panose="05000000000000000000" pitchFamily="2" charset="2"/>
              <a:buChar char="v"/>
            </a:pPr>
            <a:r>
              <a:rPr lang="en-US" dirty="0"/>
              <a:t> C = 2.0	74-79</a:t>
            </a:r>
          </a:p>
          <a:p>
            <a:pPr lvl="1">
              <a:buFont typeface="Wingdings" panose="05000000000000000000" pitchFamily="2" charset="2"/>
              <a:buChar char="v"/>
            </a:pPr>
            <a:r>
              <a:rPr lang="en-US" dirty="0"/>
              <a:t> D = 1.0	70-73</a:t>
            </a:r>
          </a:p>
          <a:p>
            <a:pPr lvl="1">
              <a:buFont typeface="Wingdings" panose="05000000000000000000" pitchFamily="2" charset="2"/>
              <a:buChar char="v"/>
            </a:pPr>
            <a:r>
              <a:rPr lang="en-US" dirty="0"/>
              <a:t> F = 0.0	69 and ↓</a:t>
            </a:r>
          </a:p>
          <a:p>
            <a:pPr>
              <a:buFont typeface="Wingdings" panose="05000000000000000000" pitchFamily="2" charset="2"/>
              <a:buChar char="v"/>
            </a:pPr>
            <a:r>
              <a:rPr lang="en-US" dirty="0"/>
              <a:t> Different kinds of GPA</a:t>
            </a:r>
          </a:p>
          <a:p>
            <a:pPr lvl="1">
              <a:buFont typeface="Wingdings" panose="05000000000000000000" pitchFamily="2" charset="2"/>
              <a:buChar char="v"/>
            </a:pPr>
            <a:r>
              <a:rPr lang="en-US" dirty="0"/>
              <a:t> Weighted vs. Unweighted</a:t>
            </a:r>
          </a:p>
          <a:p>
            <a:pPr lvl="1">
              <a:buFont typeface="Wingdings" panose="05000000000000000000" pitchFamily="2" charset="2"/>
              <a:buChar char="v"/>
            </a:pPr>
            <a:r>
              <a:rPr lang="en-US" dirty="0"/>
              <a:t> Cumulative vs. Core</a:t>
            </a:r>
          </a:p>
          <a:p>
            <a:pPr lvl="1">
              <a:buFont typeface="Wingdings" panose="05000000000000000000" pitchFamily="2" charset="2"/>
              <a:buChar char="v"/>
            </a:pPr>
            <a:r>
              <a:rPr lang="en-US" dirty="0"/>
              <a:t> HOPE</a:t>
            </a:r>
          </a:p>
          <a:p>
            <a:pPr lvl="1">
              <a:buFont typeface="Wingdings" panose="05000000000000000000" pitchFamily="2" charset="2"/>
              <a:buChar char="v"/>
            </a:pPr>
            <a:r>
              <a:rPr lang="en-US" dirty="0"/>
              <a:t> College</a:t>
            </a: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xml><?xml version="1.0" encoding="utf-8"?>
<a:themeOverride xmlns:a="http://schemas.openxmlformats.org/drawingml/2006/main">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xml><?xml version="1.0" encoding="utf-8"?>
<a:themeOverride xmlns:a="http://schemas.openxmlformats.org/drawingml/2006/main">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xml><?xml version="1.0" encoding="utf-8"?>
<a:themeOverride xmlns:a="http://schemas.openxmlformats.org/drawingml/2006/main">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5.xml><?xml version="1.0" encoding="utf-8"?>
<a:themeOverride xmlns:a="http://schemas.openxmlformats.org/drawingml/2006/main">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6.xml><?xml version="1.0" encoding="utf-8"?>
<a:themeOverride xmlns:a="http://schemas.openxmlformats.org/drawingml/2006/main">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7.xml><?xml version="1.0" encoding="utf-8"?>
<a:themeOverride xmlns:a="http://schemas.openxmlformats.org/drawingml/2006/main">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emplate/>
  <TotalTime>3921</TotalTime>
  <Words>1972</Words>
  <Application>Microsoft Office PowerPoint</Application>
  <PresentationFormat>On-screen Show (4:3)</PresentationFormat>
  <Paragraphs>306</Paragraphs>
  <Slides>35</Slides>
  <Notes>24</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Aharoni</vt:lpstr>
      <vt:lpstr>Arial</vt:lpstr>
      <vt:lpstr>Calibri</vt:lpstr>
      <vt:lpstr>Calibri Light</vt:lpstr>
      <vt:lpstr>Cambria</vt:lpstr>
      <vt:lpstr>Cavolini</vt:lpstr>
      <vt:lpstr>Courier New</vt:lpstr>
      <vt:lpstr>Times New Roman</vt:lpstr>
      <vt:lpstr>Wingdings</vt:lpstr>
      <vt:lpstr>Retrospect</vt:lpstr>
      <vt:lpstr>9th Grade Counseling Lesson</vt:lpstr>
      <vt:lpstr>Who is your school counselor?</vt:lpstr>
      <vt:lpstr>Reasons to see your counselor</vt:lpstr>
      <vt:lpstr>PowerPoint Presentation</vt:lpstr>
      <vt:lpstr>Linktree</vt:lpstr>
      <vt:lpstr>Things to Know</vt:lpstr>
      <vt:lpstr>Essential Question</vt:lpstr>
      <vt:lpstr>Let’s talk about…</vt:lpstr>
      <vt:lpstr>What is GPA?</vt:lpstr>
      <vt:lpstr>How do I calculate a GPA?</vt:lpstr>
      <vt:lpstr>GPA Examples</vt:lpstr>
      <vt:lpstr>Why take Honors and AP classes?</vt:lpstr>
      <vt:lpstr>Report Card versus Transcript?</vt:lpstr>
      <vt:lpstr>How Many Credits Do I need  for Graduation?</vt:lpstr>
      <vt:lpstr>Promotion Requirements</vt:lpstr>
      <vt:lpstr>Four Year Course Plan</vt:lpstr>
      <vt:lpstr>English Language Arts</vt:lpstr>
      <vt:lpstr>Math</vt:lpstr>
      <vt:lpstr>Science</vt:lpstr>
      <vt:lpstr>Social Studies</vt:lpstr>
      <vt:lpstr>Social Studies 3 Credits required for graduation  World History, US History, Government and Economics </vt:lpstr>
      <vt:lpstr>World Languages</vt:lpstr>
      <vt:lpstr>World Languages and Electives Graduation requirement – 3 total credits in Foreign Language, Career Tech or Fine Arts </vt:lpstr>
      <vt:lpstr>Dual Enrollment (DE)</vt:lpstr>
      <vt:lpstr>Tips for Success in High School</vt:lpstr>
      <vt:lpstr>Naviance Tasks to complete in Naviance </vt:lpstr>
      <vt:lpstr>PowerPoint Presentation</vt:lpstr>
      <vt:lpstr>Review results related to your personality</vt:lpstr>
      <vt:lpstr>Explore Careers </vt:lpstr>
      <vt:lpstr>9th Bridge Survey</vt:lpstr>
      <vt:lpstr>www.cobbk12.org</vt:lpstr>
      <vt:lpstr>Logging into Naviance</vt:lpstr>
      <vt:lpstr>Adding STUDENT  E-MAIL ADDRESS</vt:lpstr>
      <vt:lpstr>Tasks to Complete</vt:lpstr>
      <vt:lpstr>Don’t log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Grade Bridge Law  Counseling Lesson</dc:title>
  <dc:creator>Taisa Turner</dc:creator>
  <cp:lastModifiedBy>Misty Hawk</cp:lastModifiedBy>
  <cp:revision>44</cp:revision>
  <dcterms:created xsi:type="dcterms:W3CDTF">2020-07-27T01:26:05Z</dcterms:created>
  <dcterms:modified xsi:type="dcterms:W3CDTF">2022-10-03T14:25:36Z</dcterms:modified>
</cp:coreProperties>
</file>